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3.xml" ContentType="application/vnd.openxmlformats-officedocument.themeOverride+xml"/>
  <Override PartName="/ppt/notesSlides/notesSlide8.xml" ContentType="application/vnd.openxmlformats-officedocument.presentationml.notesSlide+xml"/>
  <Override PartName="/ppt/theme/themeOverride4.xml" ContentType="application/vnd.openxmlformats-officedocument.themeOverride+xml"/>
  <Override PartName="/ppt/notesSlides/notesSlide9.xml" ContentType="application/vnd.openxmlformats-officedocument.presentationml.notesSlide+xml"/>
  <Override PartName="/ppt/theme/themeOverride5.xml" ContentType="application/vnd.openxmlformats-officedocument.themeOverride+xml"/>
  <Override PartName="/ppt/notesSlides/notesSlide10.xml" ContentType="application/vnd.openxmlformats-officedocument.presentationml.notesSlide+xml"/>
  <Override PartName="/ppt/theme/themeOverride6.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7.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handoutMasterIdLst>
    <p:handoutMasterId r:id="rId62"/>
  </p:handoutMasterIdLst>
  <p:sldIdLst>
    <p:sldId id="256" r:id="rId2"/>
    <p:sldId id="290" r:id="rId3"/>
    <p:sldId id="292"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291" r:id="rId22"/>
    <p:sldId id="310" r:id="rId23"/>
    <p:sldId id="311" r:id="rId24"/>
    <p:sldId id="312" r:id="rId25"/>
    <p:sldId id="313" r:id="rId26"/>
    <p:sldId id="314" r:id="rId27"/>
    <p:sldId id="315" r:id="rId28"/>
    <p:sldId id="316" r:id="rId29"/>
    <p:sldId id="317" r:id="rId30"/>
    <p:sldId id="318" r:id="rId31"/>
    <p:sldId id="319" r:id="rId32"/>
    <p:sldId id="320" r:id="rId33"/>
    <p:sldId id="321" r:id="rId34"/>
    <p:sldId id="322" r:id="rId35"/>
    <p:sldId id="323" r:id="rId36"/>
    <p:sldId id="324" r:id="rId37"/>
    <p:sldId id="325" r:id="rId38"/>
    <p:sldId id="326" r:id="rId39"/>
    <p:sldId id="327" r:id="rId40"/>
    <p:sldId id="328" r:id="rId41"/>
    <p:sldId id="329" r:id="rId42"/>
    <p:sldId id="330" r:id="rId43"/>
    <p:sldId id="289" r:id="rId44"/>
    <p:sldId id="271" r:id="rId45"/>
    <p:sldId id="272" r:id="rId46"/>
    <p:sldId id="273" r:id="rId47"/>
    <p:sldId id="274" r:id="rId48"/>
    <p:sldId id="275" r:id="rId49"/>
    <p:sldId id="276" r:id="rId50"/>
    <p:sldId id="277" r:id="rId51"/>
    <p:sldId id="278" r:id="rId52"/>
    <p:sldId id="279" r:id="rId53"/>
    <p:sldId id="280" r:id="rId54"/>
    <p:sldId id="281" r:id="rId55"/>
    <p:sldId id="282" r:id="rId56"/>
    <p:sldId id="284" r:id="rId57"/>
    <p:sldId id="285" r:id="rId58"/>
    <p:sldId id="286" r:id="rId59"/>
    <p:sldId id="288"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1905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80" d="100"/>
          <a:sy n="80" d="100"/>
        </p:scale>
        <p:origin x="-2316" y="5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91CBFFA-895D-40CD-8826-B3A1F7482060}" type="datetimeFigureOut">
              <a:rPr lang="en-US" smtClean="0"/>
              <a:pPr/>
              <a:t>7/18/2016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C30DC3-9BDF-44BB-A8AF-F0C06FADBDE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A88077-95F3-4D95-B6A3-506305326CE9}" type="datetimeFigureOut">
              <a:rPr lang="en-US" smtClean="0"/>
              <a:pPr/>
              <a:t>7/18/2016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8224A-7255-4081-9CEC-467B64A9455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Within the printing industry, working with and around powered machines can be relatively safe when the equipment is properly guarded, safe work practices are established and followed, and when employees are effectively trained. </a:t>
            </a:r>
          </a:p>
          <a:p>
            <a:r>
              <a:rPr lang="en-US" dirty="0"/>
              <a:t> </a:t>
            </a:r>
          </a:p>
          <a:p>
            <a:r>
              <a:rPr lang="en-US" dirty="0"/>
              <a:t>However, when severe impacting injuries to hands and arms are experienced these types of injuries can often result in amputation or other permanent disability. Severe injuries and amputations can occur from the use and maintenance of powered machines when unsafe work practices and non-compliant conditions are involved.</a:t>
            </a:r>
          </a:p>
          <a:p>
            <a:endParaRPr lang="en-US" dirty="0"/>
          </a:p>
          <a:p>
            <a:r>
              <a:rPr lang="en-US" dirty="0"/>
              <a:t>As employees assigned to operate powered machines, perform minor service or extensive service and maintenance on those machines you must understand that there can be risks for severe injuries or amputations. </a:t>
            </a:r>
          </a:p>
          <a:p>
            <a:endParaRPr lang="en-US" dirty="0"/>
          </a:p>
          <a:p>
            <a:r>
              <a:rPr lang="en-US" dirty="0"/>
              <a:t>Part of the measures to protect employees from these hazards include proper machine guarding, the use of hazardous energy control procedures, and effective safety training. </a:t>
            </a:r>
          </a:p>
          <a:p>
            <a:endParaRPr lang="en-US" dirty="0"/>
          </a:p>
        </p:txBody>
      </p:sp>
      <p:sp>
        <p:nvSpPr>
          <p:cNvPr id="4" name="Slide Number Placeholder 3"/>
          <p:cNvSpPr>
            <a:spLocks noGrp="1"/>
          </p:cNvSpPr>
          <p:nvPr>
            <p:ph type="sldNum" sz="quarter" idx="10"/>
          </p:nvPr>
        </p:nvSpPr>
        <p:spPr/>
        <p:txBody>
          <a:bodyPr/>
          <a:lstStyle/>
          <a:p>
            <a:fld id="{64D8224A-7255-4081-9CEC-467B64A9455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p:spPr>
        <p:txBody>
          <a:bodyPr/>
          <a:lstStyle/>
          <a:p>
            <a:fld id="{AED24A3B-BE94-40E0-BC76-9A86E32ECE49}" type="slidenum">
              <a:rPr lang="en-US" smtClean="0"/>
              <a:pPr/>
              <a:t>11</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US" dirty="0"/>
              <a:t>An interlocked guard may use electrical, mechanical, hydraulic, or pneumatic power or any combination of these. Replacing the guard should not automatically restart the machine.</a:t>
            </a:r>
          </a:p>
          <a:p>
            <a:endParaRPr lang="en-US" dirty="0"/>
          </a:p>
          <a:p>
            <a:r>
              <a:rPr lang="en-US" dirty="0"/>
              <a:t>These are the lowest level of protection and should not be relied upon as the only safety device.</a:t>
            </a:r>
          </a:p>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p:cNvSpPr>
            <a:spLocks noGrp="1" noChangeArrowheads="1"/>
          </p:cNvSpPr>
          <p:nvPr>
            <p:ph type="sldNum" sz="quarter" idx="5"/>
          </p:nvPr>
        </p:nvSpPr>
        <p:spPr>
          <a:noFill/>
        </p:spPr>
        <p:txBody>
          <a:bodyPr/>
          <a:lstStyle/>
          <a:p>
            <a:fld id="{AB2D8401-CDF5-40DB-B16B-3156A77ECAC0}" type="slidenum">
              <a:rPr lang="en-US" smtClean="0"/>
              <a:pPr/>
              <a:t>12</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r>
              <a:rPr lang="en-US" dirty="0"/>
              <a:t>Moveable guards are useful because they can be used in areas where more frequent access is needed – Flexible guards are similar in that they are movable by accommodating various sizes of stock, but, because they require adjusting, they are subject to human error.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p:cNvSpPr>
            <a:spLocks noGrp="1" noChangeArrowheads="1"/>
          </p:cNvSpPr>
          <p:nvPr>
            <p:ph type="sldNum" sz="quarter" idx="5"/>
          </p:nvPr>
        </p:nvSpPr>
        <p:spPr>
          <a:noFill/>
        </p:spPr>
        <p:txBody>
          <a:bodyPr/>
          <a:lstStyle/>
          <a:p>
            <a:fld id="{A8D80B17-D188-439B-A7A1-B553D6F56497}" type="slidenum">
              <a:rPr lang="en-US" smtClean="0"/>
              <a:pPr/>
              <a:t>13</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r>
              <a:rPr lang="en-US" dirty="0"/>
              <a:t>Trip wires </a:t>
            </a:r>
            <a:r>
              <a:rPr lang="en-US" dirty="0" err="1"/>
              <a:t>andcables</a:t>
            </a:r>
            <a:r>
              <a:rPr lang="en-US" dirty="0"/>
              <a:t> must be manually reset to restart the machine.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5"/>
          <p:cNvSpPr>
            <a:spLocks noGrp="1" noChangeArrowheads="1"/>
          </p:cNvSpPr>
          <p:nvPr>
            <p:ph type="sldNum" sz="quarter" idx="5"/>
          </p:nvPr>
        </p:nvSpPr>
        <p:spPr>
          <a:noFill/>
        </p:spPr>
        <p:txBody>
          <a:bodyPr/>
          <a:lstStyle/>
          <a:p>
            <a:fld id="{1E019903-0700-4BC7-B122-7AB680671EAF}" type="slidenum">
              <a:rPr lang="en-US" smtClean="0"/>
              <a:pPr/>
              <a:t>14</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r>
              <a:rPr lang="en-US"/>
              <a:t>This kind of control requires a part-revolution clutch, brake, and brake monitor if used on a power press as shown.</a:t>
            </a:r>
          </a:p>
          <a:p>
            <a:endParaRPr lang="en-US"/>
          </a:p>
          <a:p>
            <a:r>
              <a:rPr lang="en-US"/>
              <a:t>A similar device, known as a </a:t>
            </a:r>
            <a:r>
              <a:rPr lang="en-US" u="sng"/>
              <a:t>two-hand trip</a:t>
            </a:r>
            <a:r>
              <a:rPr lang="en-US" i="1"/>
              <a:t>,</a:t>
            </a:r>
            <a:r>
              <a:rPr lang="en-US"/>
              <a:t> requires concurrent application of both of the operator’s control buttons to activate the machine cycle, after which the hands are free.  This device is used with machines equipped with full-revolution clutches.  The trips must be placed far enough from the point of operation to make it impossible for the operators to move their hands from the trip buttons or handles into the point of operation before the first half of the cycle is completed to prevent them from being accidentally placed in the danger area prior to the slide/ram or blade reaching the full “down” position.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5"/>
          <p:cNvSpPr>
            <a:spLocks noGrp="1" noChangeArrowheads="1"/>
          </p:cNvSpPr>
          <p:nvPr>
            <p:ph type="sldNum" sz="quarter" idx="5"/>
          </p:nvPr>
        </p:nvSpPr>
        <p:spPr>
          <a:noFill/>
        </p:spPr>
        <p:txBody>
          <a:bodyPr/>
          <a:lstStyle/>
          <a:p>
            <a:fld id="{0C2EAA56-6D6E-4264-A325-5E0DBBDAA4B5}" type="slidenum">
              <a:rPr lang="en-US" smtClean="0"/>
              <a:pPr/>
              <a:t>15</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r>
              <a:rPr lang="en-US" dirty="0"/>
              <a:t>Another potential application of this type of device is where the gate is a component of a perimeter safeguarding system. A gate may provide protection not only to the operator but to pedestrian traffic as well.</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p:cNvSpPr>
            <a:spLocks noGrp="1" noChangeArrowheads="1"/>
          </p:cNvSpPr>
          <p:nvPr>
            <p:ph type="sldNum" sz="quarter" idx="5"/>
          </p:nvPr>
        </p:nvSpPr>
        <p:spPr>
          <a:noFill/>
        </p:spPr>
        <p:txBody>
          <a:bodyPr/>
          <a:lstStyle/>
          <a:p>
            <a:fld id="{B2703CDC-65AA-4FE6-81B4-7F7CB2E63BF6}" type="slidenum">
              <a:rPr lang="en-US" smtClean="0"/>
              <a:pPr/>
              <a:t>16</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US" dirty="0"/>
              <a:t>Operator controls may be located at a safe distance from the machine if there is no reason for the operator to tend it.</a:t>
            </a:r>
          </a:p>
          <a:p>
            <a:endParaRPr lang="en-US" dirty="0"/>
          </a:p>
          <a:p>
            <a:r>
              <a:rPr lang="en-US" dirty="0"/>
              <a:t>Another approach is to locate the machine so that a plant design feature, such as a wall, protects the worker and other personnel. Enclosure walls or fences can also restrict access to machines.  Another possible solution is to have dangerous parts located high enough to be out of the normal reach of any worker.</a:t>
            </a:r>
          </a:p>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p:cNvSpPr>
            <a:spLocks noGrp="1" noChangeArrowheads="1"/>
          </p:cNvSpPr>
          <p:nvPr>
            <p:ph type="sldNum" sz="quarter" idx="5"/>
          </p:nvPr>
        </p:nvSpPr>
        <p:spPr>
          <a:noFill/>
        </p:spPr>
        <p:txBody>
          <a:bodyPr/>
          <a:lstStyle/>
          <a:p>
            <a:fld id="{2B7B6414-5A65-41C9-B54C-E985225D99E7}" type="slidenum">
              <a:rPr lang="en-US" smtClean="0"/>
              <a:pPr/>
              <a:t>17</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a:spLocks noGrp="1" noChangeArrowheads="1"/>
          </p:cNvSpPr>
          <p:nvPr>
            <p:ph type="sldNum" sz="quarter" idx="5"/>
          </p:nvPr>
        </p:nvSpPr>
        <p:spPr>
          <a:noFill/>
        </p:spPr>
        <p:txBody>
          <a:bodyPr/>
          <a:lstStyle/>
          <a:p>
            <a:fld id="{07B1C1DA-B6D0-449F-AB11-C655FD3E65A3}" type="slidenum">
              <a:rPr lang="en-US" smtClean="0"/>
              <a:pPr/>
              <a:t>18</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noGrp="1" noChangeArrowheads="1"/>
          </p:cNvSpPr>
          <p:nvPr>
            <p:ph type="sldNum" sz="quarter" idx="5"/>
          </p:nvPr>
        </p:nvSpPr>
        <p:spPr>
          <a:noFill/>
        </p:spPr>
        <p:txBody>
          <a:bodyPr/>
          <a:lstStyle/>
          <a:p>
            <a:fld id="{0656E40D-97BE-460A-A3FE-6EC4AB5CD800}" type="slidenum">
              <a:rPr lang="en-US" smtClean="0"/>
              <a:pPr/>
              <a:t>19</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5"/>
          <p:cNvSpPr>
            <a:spLocks noGrp="1" noChangeArrowheads="1"/>
          </p:cNvSpPr>
          <p:nvPr>
            <p:ph type="sldNum" sz="quarter" idx="5"/>
          </p:nvPr>
        </p:nvSpPr>
        <p:spPr>
          <a:noFill/>
        </p:spPr>
        <p:txBody>
          <a:bodyPr/>
          <a:lstStyle/>
          <a:p>
            <a:fld id="{7E890FB3-E330-4376-8FD5-C90E9CC4A1F2}" type="slidenum">
              <a:rPr lang="en-US" smtClean="0"/>
              <a:pPr/>
              <a:t>20</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5"/>
          </p:nvPr>
        </p:nvSpPr>
        <p:spPr>
          <a:noFill/>
        </p:spPr>
        <p:txBody>
          <a:bodyPr/>
          <a:lstStyle/>
          <a:p>
            <a:fld id="{A12F9AAE-DD84-4D5F-9707-6D806C726E62}" type="slidenum">
              <a:rPr lang="en-US" smtClean="0"/>
              <a:pPr/>
              <a:t>3</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US" dirty="0"/>
              <a:t>Cover these as much as they apply to your operations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2514600"/>
          </a:xfrm>
        </p:spPr>
        <p:txBody>
          <a:bodyPr>
            <a:normAutofit/>
          </a:bodyPr>
          <a:lstStyle/>
          <a:p>
            <a:r>
              <a:rPr lang="en-US" dirty="0"/>
              <a:t>The purpose of this section is to make employees aware of machines and application of lockout tagout at your company</a:t>
            </a:r>
          </a:p>
          <a:p>
            <a:endParaRPr lang="en-US" dirty="0"/>
          </a:p>
          <a:p>
            <a:r>
              <a:rPr lang="en-US" dirty="0"/>
              <a:t>Site specific equipment and procedures should be implemented into the slide materials and discussion</a:t>
            </a:r>
          </a:p>
        </p:txBody>
      </p:sp>
      <p:sp>
        <p:nvSpPr>
          <p:cNvPr id="4" name="Slide Number Placeholder 3"/>
          <p:cNvSpPr>
            <a:spLocks noGrp="1"/>
          </p:cNvSpPr>
          <p:nvPr>
            <p:ph type="sldNum" sz="quarter" idx="10"/>
          </p:nvPr>
        </p:nvSpPr>
        <p:spPr/>
        <p:txBody>
          <a:bodyPr/>
          <a:lstStyle/>
          <a:p>
            <a:fld id="{64D8224A-7255-4081-9CEC-467B64A94550}"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8514" name="Rectangle 2"/>
          <p:cNvSpPr>
            <a:spLocks noGrp="1" noRot="1" noChangeAspect="1" noChangeArrowheads="1" noTextEdit="1"/>
          </p:cNvSpPr>
          <p:nvPr>
            <p:ph type="sldImg"/>
          </p:nvPr>
        </p:nvSpPr>
        <p:spPr>
          <a:xfrm>
            <a:off x="1143000" y="685800"/>
            <a:ext cx="4573588" cy="3429000"/>
          </a:xfrm>
          <a:ln/>
        </p:spPr>
      </p:sp>
      <p:sp>
        <p:nvSpPr>
          <p:cNvPr id="1088515" name="Rectangle 3"/>
          <p:cNvSpPr>
            <a:spLocks noGrp="1" noChangeArrowheads="1"/>
          </p:cNvSpPr>
          <p:nvPr>
            <p:ph type="body" idx="1"/>
          </p:nvPr>
        </p:nvSpPr>
        <p:spPr>
          <a:xfrm>
            <a:off x="1143002" y="4266597"/>
            <a:ext cx="5028903" cy="4115405"/>
          </a:xfrm>
        </p:spPr>
        <p:txBody>
          <a:bodyPr/>
          <a:lstStyle/>
          <a:p>
            <a:endParaRPr lang="en-US" sz="1300" dirty="0">
              <a:latin typeface="Arial" charset="0"/>
            </a:endParaRPr>
          </a:p>
        </p:txBody>
      </p:sp>
      <p:sp>
        <p:nvSpPr>
          <p:cNvPr id="1088516" name="Rectangle 4"/>
          <p:cNvSpPr>
            <a:spLocks noChangeArrowheads="1"/>
          </p:cNvSpPr>
          <p:nvPr/>
        </p:nvSpPr>
        <p:spPr bwMode="auto">
          <a:xfrm>
            <a:off x="3351612" y="5278061"/>
            <a:ext cx="183059" cy="458107"/>
          </a:xfrm>
          <a:prstGeom prst="rect">
            <a:avLst/>
          </a:prstGeom>
          <a:noFill/>
          <a:ln w="12700" cap="sq">
            <a:noFill/>
            <a:miter lim="800000"/>
            <a:headEnd type="none" w="sm" len="sm"/>
            <a:tailEnd type="none" w="sm" len="sm"/>
          </a:ln>
          <a:effectLst/>
        </p:spPr>
        <p:txBody>
          <a:bodyPr wrap="none" lIns="91432" tIns="45716" rIns="91432" bIns="45716">
            <a:spAutoFit/>
          </a:bodyPr>
          <a:lstStyle/>
          <a:p>
            <a:pPr defTabSz="914485"/>
            <a:endParaRPr lang="en-US" sz="2400" dirty="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0562" name="Rectangle 2"/>
          <p:cNvSpPr>
            <a:spLocks noGrp="1" noRot="1" noChangeAspect="1" noChangeArrowheads="1" noTextEdit="1"/>
          </p:cNvSpPr>
          <p:nvPr>
            <p:ph type="sldImg"/>
          </p:nvPr>
        </p:nvSpPr>
        <p:spPr>
          <a:xfrm>
            <a:off x="1144588" y="685800"/>
            <a:ext cx="4570412" cy="3429000"/>
          </a:xfrm>
          <a:ln/>
        </p:spPr>
      </p:sp>
      <p:sp>
        <p:nvSpPr>
          <p:cNvPr id="1090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a:spLocks noGrp="1"/>
          </p:cNvSpPr>
          <p:nvPr>
            <p:ph type="body" idx="1"/>
          </p:nvPr>
        </p:nvSpPr>
        <p:spPr/>
        <p:txBody>
          <a:bodyPr>
            <a:normAutofit/>
          </a:bodyPr>
          <a:lstStyle/>
          <a:p>
            <a:r>
              <a:rPr lang="en-US" dirty="0"/>
              <a:t>Refresh the discussion on machine guarding</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946" name="Rectangle 2"/>
          <p:cNvSpPr>
            <a:spLocks noGrp="1" noRot="1" noChangeAspect="1" noChangeArrowheads="1" noTextEdit="1"/>
          </p:cNvSpPr>
          <p:nvPr>
            <p:ph type="sldImg"/>
          </p:nvPr>
        </p:nvSpPr>
        <p:spPr>
          <a:xfrm>
            <a:off x="1143000" y="685800"/>
            <a:ext cx="4573588" cy="3429000"/>
          </a:xfrm>
          <a:ln/>
        </p:spPr>
      </p:sp>
      <p:sp>
        <p:nvSpPr>
          <p:cNvPr id="1106947" name="Rectangle 3"/>
          <p:cNvSpPr>
            <a:spLocks noGrp="1" noChangeArrowheads="1"/>
          </p:cNvSpPr>
          <p:nvPr>
            <p:ph type="body" idx="1"/>
          </p:nvPr>
        </p:nvSpPr>
        <p:spPr>
          <a:xfrm>
            <a:off x="1143002" y="4343704"/>
            <a:ext cx="5409903" cy="4113892"/>
          </a:xfrm>
        </p:spPr>
        <p:txBody>
          <a:bodyPr/>
          <a:lstStyle/>
          <a:p>
            <a:r>
              <a:rPr lang="en-US" sz="1300" dirty="0">
                <a:latin typeface="Arial" charset="0"/>
              </a:rPr>
              <a:t>Identify the minor services</a:t>
            </a:r>
            <a:r>
              <a:rPr lang="en-US" sz="1300" baseline="0" dirty="0">
                <a:latin typeface="Arial" charset="0"/>
              </a:rPr>
              <a:t> you allow and that qualify within your operations</a:t>
            </a:r>
            <a:endParaRPr lang="en-US" sz="1300" dirty="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946" name="Rectangle 2"/>
          <p:cNvSpPr>
            <a:spLocks noGrp="1" noRot="1" noChangeAspect="1" noChangeArrowheads="1" noTextEdit="1"/>
          </p:cNvSpPr>
          <p:nvPr>
            <p:ph type="sldImg"/>
          </p:nvPr>
        </p:nvSpPr>
        <p:spPr>
          <a:xfrm>
            <a:off x="1143000" y="685800"/>
            <a:ext cx="4573588" cy="3429000"/>
          </a:xfrm>
          <a:ln/>
        </p:spPr>
      </p:sp>
      <p:sp>
        <p:nvSpPr>
          <p:cNvPr id="1106947" name="Rectangle 3"/>
          <p:cNvSpPr>
            <a:spLocks noGrp="1" noChangeArrowheads="1"/>
          </p:cNvSpPr>
          <p:nvPr>
            <p:ph type="body" idx="1"/>
          </p:nvPr>
        </p:nvSpPr>
        <p:spPr>
          <a:xfrm>
            <a:off x="1143002" y="4343704"/>
            <a:ext cx="5409903" cy="4113892"/>
          </a:xfrm>
        </p:spPr>
        <p:txBody>
          <a:bodyPr/>
          <a:lstStyle/>
          <a:p>
            <a:r>
              <a:rPr lang="en-US" sz="1300" dirty="0">
                <a:latin typeface="Arial" charset="0"/>
              </a:rPr>
              <a:t>Discuss what tasks</a:t>
            </a:r>
            <a:r>
              <a:rPr lang="en-US" sz="1300" baseline="0" dirty="0">
                <a:latin typeface="Arial" charset="0"/>
              </a:rPr>
              <a:t> can involve minor service </a:t>
            </a:r>
          </a:p>
          <a:p>
            <a:endParaRPr lang="en-US" sz="1300" baseline="0" dirty="0">
              <a:latin typeface="Arial" charset="0"/>
            </a:endParaRPr>
          </a:p>
          <a:p>
            <a:r>
              <a:rPr lang="en-US" sz="1300" baseline="0" dirty="0">
                <a:latin typeface="Arial" charset="0"/>
              </a:rPr>
              <a:t>See if there are additional tasks not already identified</a:t>
            </a:r>
            <a:endParaRPr lang="en-US" sz="1300" dirty="0">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Identify the sources your facility uses and to which machines</a:t>
            </a:r>
          </a:p>
          <a:p>
            <a:r>
              <a:rPr lang="en-US" dirty="0"/>
              <a:t>Ask what other sources might have an effect </a:t>
            </a:r>
          </a:p>
          <a:p>
            <a:endParaRPr lang="en-US" dirty="0"/>
          </a:p>
          <a:p>
            <a:r>
              <a:rPr lang="en-US" dirty="0"/>
              <a:t>List all sources in your facility and discuss</a:t>
            </a:r>
          </a:p>
        </p:txBody>
      </p:sp>
      <p:sp>
        <p:nvSpPr>
          <p:cNvPr id="4" name="Slide Number Placeholder 3"/>
          <p:cNvSpPr>
            <a:spLocks noGrp="1"/>
          </p:cNvSpPr>
          <p:nvPr>
            <p:ph type="sldNum" sz="quarter" idx="10"/>
          </p:nvPr>
        </p:nvSpPr>
        <p:spPr/>
        <p:txBody>
          <a:bodyPr/>
          <a:lstStyle/>
          <a:p>
            <a:fld id="{64D8224A-7255-4081-9CEC-467B64A94550}"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5"/>
          </p:nvPr>
        </p:nvSpPr>
        <p:spPr>
          <a:noFill/>
        </p:spPr>
        <p:txBody>
          <a:bodyPr/>
          <a:lstStyle/>
          <a:p>
            <a:fld id="{6269BF94-DDC3-4EE9-B4EB-4DD94D1BA1DC}" type="slidenum">
              <a:rPr lang="en-US" smtClean="0"/>
              <a:pPr/>
              <a:t>4</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US"/>
              <a:t>All parts of the machine which move while the machine is working can cause mechanical hazards.  These can include reciprocating, rotating, and transverse moving parts, as well as feed mechanisms and auxiliary parts of the machine.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any previous injuries</a:t>
            </a:r>
            <a:r>
              <a:rPr lang="en-US" baseline="0" dirty="0"/>
              <a:t> experienced with these hazardous energies – give some examples </a:t>
            </a:r>
            <a:endParaRPr lang="en-US" dirty="0"/>
          </a:p>
        </p:txBody>
      </p:sp>
      <p:sp>
        <p:nvSpPr>
          <p:cNvPr id="4" name="Slide Number Placeholder 3"/>
          <p:cNvSpPr>
            <a:spLocks noGrp="1"/>
          </p:cNvSpPr>
          <p:nvPr>
            <p:ph type="sldNum" sz="quarter" idx="10"/>
          </p:nvPr>
        </p:nvSpPr>
        <p:spPr/>
        <p:txBody>
          <a:bodyPr/>
          <a:lstStyle/>
          <a:p>
            <a:fld id="{64D8224A-7255-4081-9CEC-467B64A94550}"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Rot="1" noChangeAspect="1" noChangeArrowheads="1" noTextEdit="1"/>
          </p:cNvSpPr>
          <p:nvPr>
            <p:ph type="sldImg"/>
          </p:nvPr>
        </p:nvSpPr>
        <p:spPr>
          <a:xfrm>
            <a:off x="1144588" y="685800"/>
            <a:ext cx="4570412" cy="3429000"/>
          </a:xfrm>
          <a:ln/>
        </p:spPr>
      </p:sp>
      <p:sp>
        <p:nvSpPr>
          <p:cNvPr id="1117187" name="Rectangle 3"/>
          <p:cNvSpPr>
            <a:spLocks noGrp="1" noChangeArrowheads="1"/>
          </p:cNvSpPr>
          <p:nvPr>
            <p:ph type="body" idx="1"/>
          </p:nvPr>
        </p:nvSpPr>
        <p:spPr>
          <a:xfrm>
            <a:off x="1143002" y="4266597"/>
            <a:ext cx="5028903" cy="4115405"/>
          </a:xfrm>
        </p:spPr>
        <p:txBody>
          <a:bodyPr/>
          <a:lstStyle/>
          <a:p>
            <a:r>
              <a:rPr lang="en-US" dirty="0"/>
              <a:t>Explain</a:t>
            </a:r>
            <a:r>
              <a:rPr lang="en-US" baseline="0" dirty="0"/>
              <a:t> the steps </a:t>
            </a:r>
          </a:p>
          <a:p>
            <a:r>
              <a:rPr lang="en-US" baseline="0" dirty="0"/>
              <a:t>Modify this to match your facilities established sequence procedures </a:t>
            </a:r>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Utilize the site specific equipment procedure as an example of this process. </a:t>
            </a:r>
          </a:p>
          <a:p>
            <a:endParaRPr lang="en-US" dirty="0"/>
          </a:p>
          <a:p>
            <a:r>
              <a:rPr lang="en-US" dirty="0"/>
              <a:t>Mention your disciplinary action or means of accountability</a:t>
            </a:r>
          </a:p>
        </p:txBody>
      </p:sp>
      <p:sp>
        <p:nvSpPr>
          <p:cNvPr id="4" name="Slide Number Placeholder 3"/>
          <p:cNvSpPr>
            <a:spLocks noGrp="1"/>
          </p:cNvSpPr>
          <p:nvPr>
            <p:ph type="sldNum" sz="quarter" idx="10"/>
          </p:nvPr>
        </p:nvSpPr>
        <p:spPr/>
        <p:txBody>
          <a:bodyPr/>
          <a:lstStyle/>
          <a:p>
            <a:fld id="{64D8224A-7255-4081-9CEC-467B64A94550}"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would be a good time to pass around the specific devices that you use at your company. Emphasizing the identity of the user, point out the fact of who should have the keys to these locks.</a:t>
            </a:r>
          </a:p>
        </p:txBody>
      </p:sp>
      <p:sp>
        <p:nvSpPr>
          <p:cNvPr id="4" name="Slide Number Placeholder 3"/>
          <p:cNvSpPr>
            <a:spLocks noGrp="1"/>
          </p:cNvSpPr>
          <p:nvPr>
            <p:ph type="sldNum" sz="quarter" idx="10"/>
          </p:nvPr>
        </p:nvSpPr>
        <p:spPr/>
        <p:txBody>
          <a:bodyPr/>
          <a:lstStyle/>
          <a:p>
            <a:fld id="{64D8224A-7255-4081-9CEC-467B64A94550}"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would be a good time to pass around the specific devices that you use at your company. Emphasizing the identity of the user, point out the limitations of tags and of using only tagout procedures.</a:t>
            </a:r>
          </a:p>
        </p:txBody>
      </p:sp>
      <p:sp>
        <p:nvSpPr>
          <p:cNvPr id="4" name="Slide Number Placeholder 3"/>
          <p:cNvSpPr>
            <a:spLocks noGrp="1"/>
          </p:cNvSpPr>
          <p:nvPr>
            <p:ph type="sldNum" sz="quarter" idx="10"/>
          </p:nvPr>
        </p:nvSpPr>
        <p:spPr/>
        <p:txBody>
          <a:bodyPr/>
          <a:lstStyle/>
          <a:p>
            <a:fld id="{64D8224A-7255-4081-9CEC-467B64A94550}"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0258" name="Rectangle 2"/>
          <p:cNvSpPr>
            <a:spLocks noGrp="1" noRot="1" noChangeAspect="1" noChangeArrowheads="1" noTextEdit="1"/>
          </p:cNvSpPr>
          <p:nvPr>
            <p:ph type="sldImg"/>
          </p:nvPr>
        </p:nvSpPr>
        <p:spPr>
          <a:xfrm>
            <a:off x="1144588" y="685800"/>
            <a:ext cx="4570412" cy="3429000"/>
          </a:xfrm>
          <a:ln/>
        </p:spPr>
      </p:sp>
      <p:sp>
        <p:nvSpPr>
          <p:cNvPr id="1120259" name="Rectangle 3"/>
          <p:cNvSpPr>
            <a:spLocks noGrp="1" noChangeArrowheads="1"/>
          </p:cNvSpPr>
          <p:nvPr>
            <p:ph type="body" idx="1"/>
          </p:nvPr>
        </p:nvSpPr>
        <p:spPr/>
        <p:txBody>
          <a:bodyPr/>
          <a:lstStyle/>
          <a:p>
            <a:r>
              <a:rPr lang="en-US" dirty="0"/>
              <a:t>Explain your company policy for group lockouts</a:t>
            </a:r>
          </a:p>
          <a:p>
            <a:endParaRPr lang="en-US" dirty="0"/>
          </a:p>
          <a:p>
            <a:r>
              <a:rPr lang="en-US" dirty="0"/>
              <a:t>Primary responsibility for a set number of employees working under the protection of a group lockout or tagout device must be vested in a single authorized employee. </a:t>
            </a:r>
          </a:p>
          <a:p>
            <a:endParaRPr lang="en-US" dirty="0"/>
          </a:p>
          <a:p>
            <a:r>
              <a:rPr lang="en-US" dirty="0"/>
              <a:t>The single authorized employee must determine the exposure status of individual group members. </a:t>
            </a:r>
          </a:p>
          <a:p>
            <a:endParaRPr lang="en-US" dirty="0"/>
          </a:p>
          <a:p>
            <a:r>
              <a:rPr lang="en-US" dirty="0"/>
              <a:t>If there will be more than one crew, department, or group involved in the activity, a single authorized employee must be designated to coordinate affected workforces and to ensure continuity of protection. </a:t>
            </a:r>
          </a:p>
          <a:p>
            <a:endParaRPr lang="en-US" dirty="0"/>
          </a:p>
          <a:p>
            <a:r>
              <a:rPr lang="en-US" dirty="0"/>
              <a:t>Each authorized employee must affix a personal lockout or tagout device to the machine or equipment when work begins and remove it when work is completed.</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2306" name="Rectangle 2"/>
          <p:cNvSpPr>
            <a:spLocks noGrp="1" noRot="1" noChangeAspect="1" noChangeArrowheads="1" noTextEdit="1"/>
          </p:cNvSpPr>
          <p:nvPr>
            <p:ph type="sldImg"/>
          </p:nvPr>
        </p:nvSpPr>
        <p:spPr>
          <a:xfrm>
            <a:off x="1144588" y="685800"/>
            <a:ext cx="4570412" cy="3429000"/>
          </a:xfrm>
          <a:ln/>
        </p:spPr>
      </p:sp>
      <p:sp>
        <p:nvSpPr>
          <p:cNvPr id="1122307" name="Rectangle 3"/>
          <p:cNvSpPr>
            <a:spLocks noGrp="1" noChangeArrowheads="1"/>
          </p:cNvSpPr>
          <p:nvPr>
            <p:ph type="body" idx="1"/>
          </p:nvPr>
        </p:nvSpPr>
        <p:spPr/>
        <p:txBody>
          <a:bodyPr/>
          <a:lstStyle/>
          <a:p>
            <a:r>
              <a:rPr lang="en-US" dirty="0"/>
              <a:t>Refer to your company specific procedures</a:t>
            </a:r>
            <a:r>
              <a:rPr lang="en-US" baseline="0" dirty="0"/>
              <a:t> and sequence</a:t>
            </a:r>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354" name="Rectangle 2"/>
          <p:cNvSpPr>
            <a:spLocks noGrp="1" noRot="1" noChangeAspect="1" noChangeArrowheads="1" noTextEdit="1"/>
          </p:cNvSpPr>
          <p:nvPr>
            <p:ph type="sldImg"/>
          </p:nvPr>
        </p:nvSpPr>
        <p:spPr>
          <a:xfrm>
            <a:off x="1144588" y="685800"/>
            <a:ext cx="4570412" cy="3429000"/>
          </a:xfrm>
          <a:ln/>
        </p:spPr>
      </p:sp>
      <p:sp>
        <p:nvSpPr>
          <p:cNvPr id="1124355" name="Rectangle 3"/>
          <p:cNvSpPr>
            <a:spLocks noGrp="1" noChangeArrowheads="1"/>
          </p:cNvSpPr>
          <p:nvPr>
            <p:ph type="body" idx="1"/>
          </p:nvPr>
        </p:nvSpPr>
        <p:spPr/>
        <p:txBody>
          <a:bodyPr/>
          <a:lstStyle/>
          <a:p>
            <a:r>
              <a:rPr lang="en-US" dirty="0"/>
              <a:t>Explain your policy on this topic</a:t>
            </a:r>
          </a:p>
          <a:p>
            <a:endParaRPr lang="en-US" dirty="0"/>
          </a:p>
          <a:p>
            <a:r>
              <a:rPr lang="en-US" dirty="0"/>
              <a:t>Explain your process of changing the locks upon completion of a shift and or the transfer of responsibility. Is there transfer of responsibility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Authorized: The person who is trained and responsible for these locks </a:t>
            </a:r>
          </a:p>
          <a:p>
            <a:r>
              <a:rPr lang="en-US" dirty="0"/>
              <a:t>This might be - maintenance personnel - Set-up person </a:t>
            </a:r>
          </a:p>
          <a:p>
            <a:endParaRPr lang="en-US" dirty="0"/>
          </a:p>
          <a:p>
            <a:r>
              <a:rPr lang="en-US" dirty="0"/>
              <a:t>Affected:  This can be any employee who works in the area or with the machinery serviced</a:t>
            </a:r>
          </a:p>
          <a:p>
            <a:endParaRPr lang="en-US" dirty="0"/>
          </a:p>
          <a:p>
            <a:r>
              <a:rPr lang="en-US" dirty="0"/>
              <a:t>Other: This can be persons like a  customer or vendor</a:t>
            </a:r>
          </a:p>
        </p:txBody>
      </p:sp>
      <p:sp>
        <p:nvSpPr>
          <p:cNvPr id="4" name="Slide Number Placeholder 3"/>
          <p:cNvSpPr>
            <a:spLocks noGrp="1"/>
          </p:cNvSpPr>
          <p:nvPr>
            <p:ph type="sldNum" sz="quarter" idx="10"/>
          </p:nvPr>
        </p:nvSpPr>
        <p:spPr/>
        <p:txBody>
          <a:bodyPr/>
          <a:lstStyle/>
          <a:p>
            <a:fld id="{64D8224A-7255-4081-9CEC-467B64A94550}"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7666" name="Rectangle 2"/>
          <p:cNvSpPr>
            <a:spLocks noGrp="1" noRot="1" noChangeAspect="1" noChangeArrowheads="1" noTextEdit="1"/>
          </p:cNvSpPr>
          <p:nvPr>
            <p:ph type="sldImg"/>
          </p:nvPr>
        </p:nvSpPr>
        <p:spPr>
          <a:xfrm>
            <a:off x="1143000" y="685800"/>
            <a:ext cx="4573588" cy="3429000"/>
          </a:xfrm>
          <a:ln/>
        </p:spPr>
      </p:sp>
      <p:sp>
        <p:nvSpPr>
          <p:cNvPr id="1137667" name="Rectangle 3"/>
          <p:cNvSpPr>
            <a:spLocks noGrp="1" noChangeArrowheads="1"/>
          </p:cNvSpPr>
          <p:nvPr>
            <p:ph type="body" idx="1"/>
          </p:nvPr>
        </p:nvSpPr>
        <p:spPr/>
        <p:txBody>
          <a:bodyPr/>
          <a:lstStyle/>
          <a:p>
            <a:r>
              <a:rPr lang="en-US" dirty="0"/>
              <a:t>Review who is trained and authorized in your facility</a:t>
            </a:r>
          </a:p>
          <a:p>
            <a:endParaRPr lang="en-US" dirty="0"/>
          </a:p>
          <a:p>
            <a:r>
              <a:rPr lang="en-US" dirty="0"/>
              <a:t>Authorized employees must receive training on the recognition of applicable hazardous energy sources, the type and magnitude of the energy available in the workplace, and the methods and means necessary for energy isolation and control.  </a:t>
            </a:r>
          </a:p>
          <a:p>
            <a:endParaRPr lang="en-US" dirty="0"/>
          </a:p>
          <a:p>
            <a:r>
              <a:rPr lang="en-US" dirty="0"/>
              <a:t>Affected employees must receive training on the purpose and use of the energy control procedure. </a:t>
            </a:r>
          </a:p>
          <a:p>
            <a:endParaRPr lang="en-US" dirty="0"/>
          </a:p>
          <a:p>
            <a:r>
              <a:rPr lang="en-US" dirty="0"/>
              <a:t>Other employees (those whose work activities are or may be in an area where energy control procedures may be utilized) must be instructed about the procedure and about the prohibition relating to attempts to restart or reenergize machines or equipment that are locked out or tagged out.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sldNum" sz="quarter" idx="5"/>
          </p:nvPr>
        </p:nvSpPr>
        <p:spPr>
          <a:noFill/>
        </p:spPr>
        <p:txBody>
          <a:bodyPr/>
          <a:lstStyle/>
          <a:p>
            <a:fld id="{CD24CDC4-9107-4FBA-9B26-EC839C14F6EA}" type="slidenum">
              <a:rPr lang="en-US" smtClean="0"/>
              <a:pPr/>
              <a:t>5</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9714" name="Rectangle 2"/>
          <p:cNvSpPr>
            <a:spLocks noGrp="1" noRot="1" noChangeAspect="1" noChangeArrowheads="1" noTextEdit="1"/>
          </p:cNvSpPr>
          <p:nvPr>
            <p:ph type="sldImg"/>
          </p:nvPr>
        </p:nvSpPr>
        <p:spPr>
          <a:xfrm>
            <a:off x="1143000" y="685800"/>
            <a:ext cx="4573588" cy="3429000"/>
          </a:xfrm>
          <a:ln/>
        </p:spPr>
      </p:sp>
      <p:sp>
        <p:nvSpPr>
          <p:cNvPr id="1139715" name="Rectangle 3"/>
          <p:cNvSpPr>
            <a:spLocks noGrp="1" noChangeArrowheads="1"/>
          </p:cNvSpPr>
          <p:nvPr>
            <p:ph type="body" idx="1"/>
          </p:nvPr>
        </p:nvSpPr>
        <p:spPr/>
        <p:txBody>
          <a:bodyPr/>
          <a:lstStyle/>
          <a:p>
            <a:r>
              <a:rPr lang="en-US" dirty="0"/>
              <a:t>Go over the steps your company</a:t>
            </a:r>
            <a:r>
              <a:rPr lang="en-US" baseline="0" dirty="0"/>
              <a:t> has established for this task and who conducts the review</a:t>
            </a:r>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9714" name="Rectangle 2"/>
          <p:cNvSpPr>
            <a:spLocks noGrp="1" noRot="1" noChangeAspect="1" noChangeArrowheads="1" noTextEdit="1"/>
          </p:cNvSpPr>
          <p:nvPr>
            <p:ph type="sldImg"/>
          </p:nvPr>
        </p:nvSpPr>
        <p:spPr>
          <a:xfrm>
            <a:off x="1143000" y="685800"/>
            <a:ext cx="4573588" cy="3429000"/>
          </a:xfrm>
          <a:ln/>
        </p:spPr>
      </p:sp>
      <p:sp>
        <p:nvSpPr>
          <p:cNvPr id="1139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1E6049DD-9C68-4153-B51B-C7BD6D68021E}" type="slidenum">
              <a:rPr lang="en-US" smtClean="0"/>
              <a:pPr/>
              <a:t>44</a:t>
            </a:fld>
            <a:endParaRPr lang="en-US"/>
          </a:p>
        </p:txBody>
      </p:sp>
      <p:sp>
        <p:nvSpPr>
          <p:cNvPr id="36867" name="Rectangle 2"/>
          <p:cNvSpPr>
            <a:spLocks noGrp="1" noRot="1" noChangeAspect="1" noChangeArrowheads="1" noTextEdit="1"/>
          </p:cNvSpPr>
          <p:nvPr>
            <p:ph type="sldImg"/>
          </p:nvPr>
        </p:nvSpPr>
        <p:spPr>
          <a:xfrm>
            <a:off x="1181100" y="712788"/>
            <a:ext cx="4495800" cy="3371850"/>
          </a:xfrm>
          <a:ln/>
        </p:spPr>
      </p:sp>
      <p:sp>
        <p:nvSpPr>
          <p:cNvPr id="36868" name="Rectangle 3"/>
          <p:cNvSpPr>
            <a:spLocks noGrp="1" noChangeArrowheads="1"/>
          </p:cNvSpPr>
          <p:nvPr>
            <p:ph type="body" idx="1"/>
          </p:nvPr>
        </p:nvSpPr>
        <p:spPr>
          <a:xfrm>
            <a:off x="939800" y="4329288"/>
            <a:ext cx="5156200" cy="4111084"/>
          </a:xfrm>
          <a:noFill/>
          <a:ln/>
        </p:spPr>
        <p:txBody>
          <a:bodyPr/>
          <a:lstStyle/>
          <a:p>
            <a:r>
              <a:rPr lang="en-US" dirty="0">
                <a:latin typeface="Arial" charset="0"/>
              </a:rPr>
              <a:t>Safe work practices are recommended for all  printing facilities.</a:t>
            </a:r>
          </a:p>
          <a:p>
            <a:r>
              <a:rPr lang="en-US" dirty="0">
                <a:latin typeface="Arial" charset="0"/>
              </a:rPr>
              <a:t>Having accidents  has a traumatic effect on everyone.</a:t>
            </a:r>
          </a:p>
          <a:p>
            <a:endParaRPr lang="en-US" dirty="0">
              <a:latin typeface="Arial" charset="0"/>
            </a:endParaRPr>
          </a:p>
          <a:p>
            <a:r>
              <a:rPr lang="en-US" dirty="0">
                <a:latin typeface="Arial" charset="0"/>
              </a:rPr>
              <a:t>On the business side , accidents are more expensive than most people realize because of the hidden costs.  Some costs are obvious — for example, Workers’ Compensation claims which cover medical costs and indemnity payments for an injured or ill worker. These are the direct costs of accidents.  </a:t>
            </a:r>
          </a:p>
          <a:p>
            <a:r>
              <a:rPr lang="en-US" dirty="0">
                <a:latin typeface="Arial" charset="0"/>
              </a:rPr>
              <a:t>But what about the costs to train and compensate a replacement worker, repair damaged property, investigate the accident and implement corrective action, and to maintain insurance coverage?   Then there are the costs related to schedule delays, added administrative time, lower morale, increased absenteeism, and poorer customer relations. These are the indirect costs of accidents.</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E3C10D15-C859-47FC-93C0-DDFBB30012E8}" type="slidenum">
              <a:rPr lang="en-US" smtClean="0"/>
              <a:pPr/>
              <a:t>45</a:t>
            </a:fld>
            <a:endParaRPr lang="en-US"/>
          </a:p>
        </p:txBody>
      </p:sp>
      <p:sp>
        <p:nvSpPr>
          <p:cNvPr id="37891" name="Rectangle 2"/>
          <p:cNvSpPr>
            <a:spLocks noGrp="1" noRot="1" noChangeAspect="1" noChangeArrowheads="1" noTextEdit="1"/>
          </p:cNvSpPr>
          <p:nvPr>
            <p:ph type="sldImg"/>
          </p:nvPr>
        </p:nvSpPr>
        <p:spPr>
          <a:xfrm>
            <a:off x="1181100" y="712788"/>
            <a:ext cx="4495800" cy="3371850"/>
          </a:xfrm>
          <a:ln/>
        </p:spPr>
      </p:sp>
      <p:sp>
        <p:nvSpPr>
          <p:cNvPr id="37892" name="Rectangle 3"/>
          <p:cNvSpPr>
            <a:spLocks noGrp="1" noChangeArrowheads="1"/>
          </p:cNvSpPr>
          <p:nvPr>
            <p:ph type="body" idx="1"/>
          </p:nvPr>
        </p:nvSpPr>
        <p:spPr>
          <a:xfrm>
            <a:off x="939800" y="4329288"/>
            <a:ext cx="5384800" cy="4111084"/>
          </a:xfrm>
          <a:noFill/>
          <a:ln/>
        </p:spPr>
        <p:txBody>
          <a:bodyPr/>
          <a:lstStyle/>
          <a:p>
            <a:r>
              <a:rPr lang="en-US" dirty="0">
                <a:latin typeface="Arial" charset="0"/>
              </a:rPr>
              <a:t>The best practices involve every level of the organization, instilling a safety culture that reduces accidents for workers and improves the bottom line for managers.</a:t>
            </a:r>
          </a:p>
          <a:p>
            <a:endParaRPr lang="en-US" dirty="0">
              <a:latin typeface="Arial" charset="0"/>
            </a:endParaRPr>
          </a:p>
          <a:p>
            <a:r>
              <a:rPr lang="en-US" dirty="0">
                <a:latin typeface="Arial" charset="0"/>
              </a:rPr>
              <a:t>What are the common characteristics of safe practices?</a:t>
            </a:r>
          </a:p>
          <a:p>
            <a:pPr>
              <a:buFontTx/>
              <a:buChar char="-"/>
            </a:pPr>
            <a:r>
              <a:rPr lang="en-US" dirty="0">
                <a:latin typeface="Arial" charset="0"/>
              </a:rPr>
              <a:t> Management believes that safety  on the job is as important a company goal as other organizational objectives, such as cost control, quality, and productivity.</a:t>
            </a:r>
          </a:p>
          <a:p>
            <a:pPr>
              <a:buFontTx/>
              <a:buChar char="-"/>
            </a:pPr>
            <a:r>
              <a:rPr lang="en-US" dirty="0">
                <a:latin typeface="Arial" charset="0"/>
              </a:rPr>
              <a:t> Individuals within the organization believe they have a right to a safe and healthy workplace.</a:t>
            </a:r>
          </a:p>
          <a:p>
            <a:r>
              <a:rPr lang="en-US" dirty="0">
                <a:latin typeface="Arial" charset="0"/>
              </a:rPr>
              <a:t>- Each person accepts personal responsibility for ensuring his or her own safety . </a:t>
            </a:r>
          </a:p>
          <a:p>
            <a:r>
              <a:rPr lang="en-US" dirty="0">
                <a:latin typeface="Arial" charset="0"/>
              </a:rPr>
              <a:t>- Everyone believes he or she has a duty to protect the safety of others. </a:t>
            </a:r>
          </a:p>
          <a:p>
            <a:endParaRPr lang="en-US" dirty="0">
              <a:latin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93AABF01-F2D0-481A-8B29-EFA37BE293D2}" type="slidenum">
              <a:rPr lang="en-US" smtClean="0"/>
              <a:pPr/>
              <a:t>46</a:t>
            </a:fld>
            <a:endParaRPr lang="en-US"/>
          </a:p>
        </p:txBody>
      </p:sp>
      <p:sp>
        <p:nvSpPr>
          <p:cNvPr id="38915" name="Rectangle 2"/>
          <p:cNvSpPr>
            <a:spLocks noGrp="1" noRot="1" noChangeAspect="1" noChangeArrowheads="1" noTextEdit="1"/>
          </p:cNvSpPr>
          <p:nvPr>
            <p:ph type="sldImg"/>
          </p:nvPr>
        </p:nvSpPr>
        <p:spPr>
          <a:xfrm>
            <a:off x="1181100" y="712788"/>
            <a:ext cx="4495800" cy="3371850"/>
          </a:xfrm>
          <a:ln/>
        </p:spPr>
      </p:sp>
      <p:sp>
        <p:nvSpPr>
          <p:cNvPr id="38916" name="Rectangle 3"/>
          <p:cNvSpPr>
            <a:spLocks noGrp="1" noChangeArrowheads="1"/>
          </p:cNvSpPr>
          <p:nvPr>
            <p:ph type="body" idx="1"/>
          </p:nvPr>
        </p:nvSpPr>
        <p:spPr>
          <a:noFill/>
          <a:ln/>
        </p:spPr>
        <p:txBody>
          <a:bodyPr/>
          <a:lstStyle/>
          <a:p>
            <a:r>
              <a:rPr lang="en-US" dirty="0">
                <a:latin typeface="Arial" charset="0"/>
              </a:rPr>
              <a:t>Management must be committed to safety as much as other organizational purposes.</a:t>
            </a:r>
          </a:p>
          <a:p>
            <a:endParaRPr lang="en-US" dirty="0">
              <a:latin typeface="Arial" charset="0"/>
            </a:endParaRPr>
          </a:p>
          <a:p>
            <a:r>
              <a:rPr lang="en-US" dirty="0">
                <a:latin typeface="Arial" charset="0"/>
              </a:rPr>
              <a:t>Management leadership and employee involvement are tied together because one is not effective without the other. A plant manager can be totally committed, but if employees follow blindly or are not involved, problems will only temporarily be solved. </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596150DC-6675-45C5-AB42-4E48547F7B1A}" type="slidenum">
              <a:rPr lang="en-US" smtClean="0"/>
              <a:pPr/>
              <a:t>47</a:t>
            </a:fld>
            <a:endParaRPr lang="en-US"/>
          </a:p>
        </p:txBody>
      </p:sp>
      <p:sp>
        <p:nvSpPr>
          <p:cNvPr id="39939" name="Rectangle 2"/>
          <p:cNvSpPr>
            <a:spLocks noGrp="1" noRot="1" noChangeAspect="1" noChangeArrowheads="1" noTextEdit="1"/>
          </p:cNvSpPr>
          <p:nvPr>
            <p:ph type="sldImg"/>
          </p:nvPr>
        </p:nvSpPr>
        <p:spPr>
          <a:xfrm>
            <a:off x="1181100" y="712788"/>
            <a:ext cx="4495800" cy="3371850"/>
          </a:xfrm>
          <a:ln/>
        </p:spPr>
      </p:sp>
      <p:sp>
        <p:nvSpPr>
          <p:cNvPr id="39940" name="Rectangle 3"/>
          <p:cNvSpPr>
            <a:spLocks noGrp="1" noChangeArrowheads="1"/>
          </p:cNvSpPr>
          <p:nvPr>
            <p:ph type="body" idx="1"/>
          </p:nvPr>
        </p:nvSpPr>
        <p:spPr>
          <a:noFill/>
          <a:ln/>
        </p:spPr>
        <p:txBody>
          <a:bodyPr/>
          <a:lstStyle/>
          <a:p>
            <a:r>
              <a:rPr lang="en-US" dirty="0">
                <a:latin typeface="Arial" charset="0"/>
              </a:rPr>
              <a:t>Insert your company policies and goals</a:t>
            </a:r>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195A3F55-9934-4C87-9A3E-8DD911686664}" type="slidenum">
              <a:rPr lang="en-US" smtClean="0"/>
              <a:pPr/>
              <a:t>48</a:t>
            </a:fld>
            <a:endParaRPr lang="en-US"/>
          </a:p>
        </p:txBody>
      </p:sp>
      <p:sp>
        <p:nvSpPr>
          <p:cNvPr id="40963" name="Rectangle 2"/>
          <p:cNvSpPr>
            <a:spLocks noGrp="1" noRot="1" noChangeAspect="1" noChangeArrowheads="1" noTextEdit="1"/>
          </p:cNvSpPr>
          <p:nvPr>
            <p:ph type="sldImg"/>
          </p:nvPr>
        </p:nvSpPr>
        <p:spPr>
          <a:xfrm>
            <a:off x="1181100" y="712788"/>
            <a:ext cx="4495800" cy="3371850"/>
          </a:xfrm>
          <a:ln/>
        </p:spPr>
      </p:sp>
      <p:sp>
        <p:nvSpPr>
          <p:cNvPr id="40964" name="Rectangle 3"/>
          <p:cNvSpPr>
            <a:spLocks noGrp="1" noChangeArrowheads="1"/>
          </p:cNvSpPr>
          <p:nvPr>
            <p:ph type="body" idx="1"/>
          </p:nvPr>
        </p:nvSpPr>
        <p:spPr>
          <a:noFill/>
          <a:ln/>
        </p:spPr>
        <p:txBody>
          <a:bodyPr/>
          <a:lstStyle/>
          <a:p>
            <a:r>
              <a:rPr lang="en-US" dirty="0">
                <a:latin typeface="Arial" charset="0"/>
              </a:rPr>
              <a:t>Employees must commit to safety  for themselves and fellow workers.</a:t>
            </a:r>
            <a:endParaRPr lang="en-US" u="sng" dirty="0">
              <a:latin typeface="Arial" charset="0"/>
            </a:endParaRPr>
          </a:p>
          <a:p>
            <a:endParaRPr lang="en-US" u="sng" dirty="0">
              <a:latin typeface="Arial" charset="0"/>
            </a:endParaRPr>
          </a:p>
          <a:p>
            <a:r>
              <a:rPr lang="en-US" u="sng" dirty="0">
                <a:latin typeface="Arial" charset="0"/>
              </a:rPr>
              <a:t>Examples</a:t>
            </a:r>
            <a:r>
              <a:rPr lang="en-US" dirty="0">
                <a:latin typeface="Arial" charset="0"/>
              </a:rPr>
              <a:t>:  inspection or hazard analysis teams; developing or revising safe work rules; training new hires or co-workers; assisting in accident investigations.</a:t>
            </a:r>
          </a:p>
          <a:p>
            <a:endParaRPr lang="en-US" dirty="0">
              <a:latin typeface="Arial"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97A31505-7561-4E32-82E7-5C8AFD07829E}" type="slidenum">
              <a:rPr lang="en-US" smtClean="0"/>
              <a:pPr/>
              <a:t>49</a:t>
            </a:fld>
            <a:endParaRPr lang="en-US"/>
          </a:p>
        </p:txBody>
      </p:sp>
      <p:sp>
        <p:nvSpPr>
          <p:cNvPr id="41987" name="Rectangle 2"/>
          <p:cNvSpPr>
            <a:spLocks noGrp="1" noRot="1" noChangeAspect="1" noChangeArrowheads="1" noTextEdit="1"/>
          </p:cNvSpPr>
          <p:nvPr>
            <p:ph type="sldImg"/>
          </p:nvPr>
        </p:nvSpPr>
        <p:spPr>
          <a:xfrm>
            <a:off x="1181100" y="712788"/>
            <a:ext cx="4495800" cy="3371850"/>
          </a:xfrm>
          <a:ln/>
        </p:spPr>
      </p:sp>
      <p:sp>
        <p:nvSpPr>
          <p:cNvPr id="4198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67421EA5-8BE6-496C-B301-4A3B64AFBD04}" type="slidenum">
              <a:rPr lang="en-US" smtClean="0"/>
              <a:pPr/>
              <a:t>50</a:t>
            </a:fld>
            <a:endParaRPr lang="en-US"/>
          </a:p>
        </p:txBody>
      </p:sp>
      <p:sp>
        <p:nvSpPr>
          <p:cNvPr id="43011" name="Rectangle 2"/>
          <p:cNvSpPr>
            <a:spLocks noGrp="1" noRot="1" noChangeAspect="1" noChangeArrowheads="1" noTextEdit="1"/>
          </p:cNvSpPr>
          <p:nvPr>
            <p:ph type="sldImg"/>
          </p:nvPr>
        </p:nvSpPr>
        <p:spPr>
          <a:xfrm>
            <a:off x="1181100" y="712788"/>
            <a:ext cx="4495800" cy="3371850"/>
          </a:xfrm>
          <a:ln/>
        </p:spPr>
      </p:sp>
      <p:sp>
        <p:nvSpPr>
          <p:cNvPr id="43012" name="Rectangle 3"/>
          <p:cNvSpPr>
            <a:spLocks noGrp="1" noChangeArrowheads="1"/>
          </p:cNvSpPr>
          <p:nvPr>
            <p:ph type="body" idx="1"/>
          </p:nvPr>
        </p:nvSpPr>
        <p:spPr>
          <a:noFill/>
          <a:ln/>
        </p:spPr>
        <p:txBody>
          <a:bodyPr/>
          <a:lstStyle/>
          <a:p>
            <a:r>
              <a:rPr lang="en-US">
                <a:latin typeface="Arial" charset="0"/>
              </a:rPr>
              <a:t>Management must provide the resources and authority so all personnel can find the hazards in the worksite and, once found, eliminate or control those hazards. </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4DF0038F-C3FD-4C6D-9957-5F265379861C}" type="slidenum">
              <a:rPr lang="en-US" smtClean="0"/>
              <a:pPr/>
              <a:t>51</a:t>
            </a:fld>
            <a:endParaRPr lang="en-US"/>
          </a:p>
        </p:txBody>
      </p:sp>
      <p:sp>
        <p:nvSpPr>
          <p:cNvPr id="44035" name="Rectangle 2"/>
          <p:cNvSpPr>
            <a:spLocks noGrp="1" noRot="1" noChangeAspect="1" noChangeArrowheads="1" noTextEdit="1"/>
          </p:cNvSpPr>
          <p:nvPr>
            <p:ph type="sldImg"/>
          </p:nvPr>
        </p:nvSpPr>
        <p:spPr>
          <a:xfrm>
            <a:off x="1181100" y="712788"/>
            <a:ext cx="4495800" cy="3371850"/>
          </a:xfrm>
          <a:ln/>
        </p:spPr>
      </p:sp>
      <p:sp>
        <p:nvSpPr>
          <p:cNvPr id="44036" name="Rectangle 3"/>
          <p:cNvSpPr>
            <a:spLocks noGrp="1" noChangeArrowheads="1"/>
          </p:cNvSpPr>
          <p:nvPr>
            <p:ph type="body" idx="1"/>
          </p:nvPr>
        </p:nvSpPr>
        <p:spPr>
          <a:xfrm>
            <a:off x="914400" y="4250228"/>
            <a:ext cx="5486400" cy="4111084"/>
          </a:xfrm>
          <a:noFill/>
          <a:ln/>
        </p:spPr>
        <p:txBody>
          <a:bodyPr/>
          <a:lstStyle/>
          <a:p>
            <a:r>
              <a:rPr lang="en-US" u="sng" dirty="0">
                <a:latin typeface="Arial" charset="0"/>
              </a:rPr>
              <a:t>Job Hazard Analysis </a:t>
            </a:r>
          </a:p>
          <a:p>
            <a:r>
              <a:rPr lang="en-US" dirty="0">
                <a:latin typeface="Arial" charset="0"/>
              </a:rPr>
              <a:t>This involves observing and recording each step of a job, identifying existing or potential job hazards and determining the best way to perform the job to reduce or eliminate hazards.  Jobs that were initially designed to be safe may change over time so they have hazards or require unsafe operations.  Job safety analysis should form a base for the comprehensive survey.  </a:t>
            </a:r>
          </a:p>
          <a:p>
            <a:endParaRPr lang="en-US" u="sng" dirty="0">
              <a:latin typeface="Arial" charset="0"/>
            </a:endParaRPr>
          </a:p>
          <a:p>
            <a:r>
              <a:rPr lang="en-US" u="sng" dirty="0">
                <a:latin typeface="Arial" charset="0"/>
              </a:rPr>
              <a:t>Baseline survey</a:t>
            </a:r>
            <a:r>
              <a:rPr lang="en-US" dirty="0">
                <a:latin typeface="Arial" charset="0"/>
              </a:rPr>
              <a:t>: at a minimum, all  machinery and operations in the plant should be inventoried,  and a review of amputation risks identified.</a:t>
            </a:r>
          </a:p>
          <a:p>
            <a:endParaRPr lang="en-US" dirty="0">
              <a:latin typeface="Arial" charset="0"/>
            </a:endParaRPr>
          </a:p>
          <a:p>
            <a:endParaRPr lang="en-US" dirty="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fld id="{EB5E493A-A369-4B0B-AD24-1138C9020681}" type="slidenum">
              <a:rPr lang="en-US" smtClean="0"/>
              <a:pPr/>
              <a:t>6</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r>
              <a:rPr lang="en-US" dirty="0"/>
              <a:t>These are examples of rotating parts</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FB334ADD-E7EA-4B0F-A20E-F015ED6AFB78}" type="slidenum">
              <a:rPr lang="en-US" smtClean="0"/>
              <a:pPr/>
              <a:t>52</a:t>
            </a:fld>
            <a:endParaRPr lang="en-US"/>
          </a:p>
        </p:txBody>
      </p:sp>
      <p:sp>
        <p:nvSpPr>
          <p:cNvPr id="45059" name="Rectangle 2"/>
          <p:cNvSpPr>
            <a:spLocks noGrp="1" noRot="1" noChangeAspect="1" noChangeArrowheads="1" noTextEdit="1"/>
          </p:cNvSpPr>
          <p:nvPr>
            <p:ph type="sldImg"/>
          </p:nvPr>
        </p:nvSpPr>
        <p:spPr>
          <a:xfrm>
            <a:off x="1181100" y="712788"/>
            <a:ext cx="4495800" cy="3371850"/>
          </a:xfrm>
          <a:ln/>
        </p:spPr>
      </p:sp>
      <p:sp>
        <p:nvSpPr>
          <p:cNvPr id="45060" name="Rectangle 3"/>
          <p:cNvSpPr>
            <a:spLocks noGrp="1" noChangeArrowheads="1"/>
          </p:cNvSpPr>
          <p:nvPr>
            <p:ph type="body" idx="1"/>
          </p:nvPr>
        </p:nvSpPr>
        <p:spPr>
          <a:xfrm>
            <a:off x="939800" y="4329288"/>
            <a:ext cx="5080000" cy="4247066"/>
          </a:xfrm>
          <a:noFill/>
          <a:ln/>
        </p:spPr>
        <p:txBody>
          <a:bodyPr/>
          <a:lstStyle/>
          <a:p>
            <a:r>
              <a:rPr lang="en-US" dirty="0">
                <a:latin typeface="Arial" charset="0"/>
              </a:rPr>
              <a:t>Routine site safety inspections are designed to catch hazards missed at other stages. This type of inspection should be done at regular intervals. In addition, procedures should be established that provide a daily inspection of the work area. </a:t>
            </a:r>
          </a:p>
          <a:p>
            <a:endParaRPr lang="en-US" dirty="0">
              <a:latin typeface="Arial" charset="0"/>
            </a:endParaRPr>
          </a:p>
          <a:p>
            <a:r>
              <a:rPr lang="en-US" dirty="0">
                <a:latin typeface="Arial" charset="0"/>
              </a:rPr>
              <a:t>You can use the checklists provided in this program or develop your own</a:t>
            </a:r>
          </a:p>
          <a:p>
            <a:r>
              <a:rPr lang="en-US" dirty="0">
                <a:latin typeface="Arial" charset="0"/>
              </a:rPr>
              <a:t>Important things to remember about inspections are: </a:t>
            </a:r>
          </a:p>
          <a:p>
            <a:r>
              <a:rPr lang="en-US" dirty="0">
                <a:latin typeface="Arial" charset="0"/>
              </a:rPr>
              <a:t>- Inspections should cover every part of the operation </a:t>
            </a:r>
          </a:p>
          <a:p>
            <a:r>
              <a:rPr lang="en-US" dirty="0">
                <a:latin typeface="Arial" charset="0"/>
              </a:rPr>
              <a:t>- They should be done at regular intervals </a:t>
            </a:r>
          </a:p>
          <a:p>
            <a:r>
              <a:rPr lang="en-US" dirty="0">
                <a:latin typeface="Arial" charset="0"/>
              </a:rPr>
              <a:t>- In-house inspectors should be trained to recognize and control hazards </a:t>
            </a:r>
          </a:p>
          <a:p>
            <a:r>
              <a:rPr lang="en-US" dirty="0">
                <a:latin typeface="Arial" charset="0"/>
              </a:rPr>
              <a:t>- Identified hazards should be tracked to correction </a:t>
            </a:r>
          </a:p>
          <a:p>
            <a:endParaRPr lang="en-US" dirty="0">
              <a:latin typeface="Arial" charset="0"/>
            </a:endParaRPr>
          </a:p>
          <a:p>
            <a:r>
              <a:rPr lang="en-US" dirty="0">
                <a:latin typeface="Arial" charset="0"/>
              </a:rPr>
              <a:t>Information from inspections should be used to improve the hazard            prevention and control program.</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9A8831C-A1CA-40F4-B509-A776A4921962}" type="slidenum">
              <a:rPr lang="en-US" smtClean="0"/>
              <a:pPr/>
              <a:t>53</a:t>
            </a:fld>
            <a:endParaRPr lang="en-US"/>
          </a:p>
        </p:txBody>
      </p:sp>
      <p:sp>
        <p:nvSpPr>
          <p:cNvPr id="46083" name="Rectangle 2"/>
          <p:cNvSpPr>
            <a:spLocks noGrp="1" noRot="1" noChangeAspect="1" noChangeArrowheads="1" noTextEdit="1"/>
          </p:cNvSpPr>
          <p:nvPr>
            <p:ph type="sldImg"/>
          </p:nvPr>
        </p:nvSpPr>
        <p:spPr>
          <a:xfrm>
            <a:off x="1181100" y="712788"/>
            <a:ext cx="4495800" cy="3371850"/>
          </a:xfrm>
          <a:ln/>
        </p:spPr>
      </p:sp>
      <p:sp>
        <p:nvSpPr>
          <p:cNvPr id="46084" name="Rectangle 3"/>
          <p:cNvSpPr>
            <a:spLocks noGrp="1" noChangeArrowheads="1"/>
          </p:cNvSpPr>
          <p:nvPr>
            <p:ph type="body" idx="1"/>
          </p:nvPr>
        </p:nvSpPr>
        <p:spPr>
          <a:noFill/>
          <a:ln/>
        </p:spPr>
        <p:txBody>
          <a:bodyPr/>
          <a:lstStyle/>
          <a:p>
            <a:r>
              <a:rPr lang="en-US" dirty="0">
                <a:latin typeface="Arial" charset="0"/>
              </a:rPr>
              <a:t>The primary purpose of the  investigation is to prevent future occurrences.  Therefore, the results of the investigation should be used to initiate corrective action.</a:t>
            </a:r>
          </a:p>
          <a:p>
            <a:endParaRPr lang="en-US" dirty="0">
              <a:latin typeface="Arial" charset="0"/>
            </a:endParaRPr>
          </a:p>
          <a:p>
            <a:r>
              <a:rPr lang="en-US" dirty="0">
                <a:latin typeface="Arial" charset="0"/>
              </a:rPr>
              <a:t>Examples are inspection records, workers’ compensation claims, and employee hazard reporting records. </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52C20C25-C36A-46E1-8527-5734541886F8}" type="slidenum">
              <a:rPr lang="en-US" smtClean="0"/>
              <a:pPr/>
              <a:t>54</a:t>
            </a:fld>
            <a:endParaRPr lang="en-US"/>
          </a:p>
        </p:txBody>
      </p:sp>
      <p:sp>
        <p:nvSpPr>
          <p:cNvPr id="47107" name="Rectangle 2"/>
          <p:cNvSpPr>
            <a:spLocks noGrp="1" noRot="1" noChangeAspect="1" noChangeArrowheads="1" noTextEdit="1"/>
          </p:cNvSpPr>
          <p:nvPr>
            <p:ph type="sldImg"/>
          </p:nvPr>
        </p:nvSpPr>
        <p:spPr>
          <a:xfrm>
            <a:off x="1181100" y="712788"/>
            <a:ext cx="4495800" cy="3371850"/>
          </a:xfrm>
          <a:ln/>
        </p:spPr>
      </p:sp>
      <p:sp>
        <p:nvSpPr>
          <p:cNvPr id="47108" name="Rectangle 3"/>
          <p:cNvSpPr>
            <a:spLocks noGrp="1" noChangeArrowheads="1"/>
          </p:cNvSpPr>
          <p:nvPr>
            <p:ph type="body" idx="1"/>
          </p:nvPr>
        </p:nvSpPr>
        <p:spPr>
          <a:xfrm>
            <a:off x="939800" y="4329288"/>
            <a:ext cx="5080000" cy="4111084"/>
          </a:xfrm>
          <a:noFill/>
          <a:ln/>
        </p:spPr>
        <p:txBody>
          <a:bodyPr/>
          <a:lstStyle/>
          <a:p>
            <a:endParaRPr lang="en-US" u="sng" dirty="0">
              <a:latin typeface="Arial"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016C7A2E-05BB-48AB-8DC6-984FB648CA5A}" type="slidenum">
              <a:rPr lang="en-US" smtClean="0"/>
              <a:pPr/>
              <a:t>55</a:t>
            </a:fld>
            <a:endParaRPr lang="en-US"/>
          </a:p>
        </p:txBody>
      </p:sp>
      <p:sp>
        <p:nvSpPr>
          <p:cNvPr id="48131" name="Rectangle 2"/>
          <p:cNvSpPr>
            <a:spLocks noGrp="1" noRot="1" noChangeAspect="1" noChangeArrowheads="1" noTextEdit="1"/>
          </p:cNvSpPr>
          <p:nvPr>
            <p:ph type="sldImg"/>
          </p:nvPr>
        </p:nvSpPr>
        <p:spPr>
          <a:xfrm>
            <a:off x="1181100" y="712788"/>
            <a:ext cx="4495800" cy="3371850"/>
          </a:xfrm>
          <a:ln/>
        </p:spPr>
      </p:sp>
      <p:sp>
        <p:nvSpPr>
          <p:cNvPr id="48132" name="Rectangle 3"/>
          <p:cNvSpPr>
            <a:spLocks noGrp="1" noChangeArrowheads="1"/>
          </p:cNvSpPr>
          <p:nvPr>
            <p:ph type="body" idx="1"/>
          </p:nvPr>
        </p:nvSpPr>
        <p:spPr>
          <a:noFill/>
          <a:ln/>
        </p:spPr>
        <p:txBody>
          <a:bodyPr/>
          <a:lstStyle/>
          <a:p>
            <a:r>
              <a:rPr lang="en-US" u="sng" dirty="0">
                <a:latin typeface="Arial" charset="0"/>
              </a:rPr>
              <a:t>Engineering controls</a:t>
            </a:r>
            <a:r>
              <a:rPr lang="en-US" dirty="0">
                <a:latin typeface="Arial" charset="0"/>
              </a:rPr>
              <a:t>  Where feasible and appropriate, the first and best strategy is to control the hazard at its source. Engineering controls do this, unlike other controls that generally focus on the employee exposed to the hazard. The basic concept is that the work environment and the job itself should be designed to eliminate hazards or reduce exposure to hazards.</a:t>
            </a:r>
          </a:p>
          <a:p>
            <a:endParaRPr lang="en-US" u="sng" dirty="0">
              <a:latin typeface="Arial" charset="0"/>
            </a:endParaRPr>
          </a:p>
          <a:p>
            <a:r>
              <a:rPr lang="en-US" u="sng" dirty="0">
                <a:latin typeface="Arial" charset="0"/>
              </a:rPr>
              <a:t>Safe Work Practices</a:t>
            </a:r>
            <a:r>
              <a:rPr lang="en-US" dirty="0">
                <a:latin typeface="Arial" charset="0"/>
              </a:rPr>
              <a:t>  Include your company’s general workplace rules and other operation-specific rules.  For example, even when a hazard is enclosed, exposure can occur when maintenance is necessary. </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4A8FE665-B26F-483C-8061-EC4FA2A11EE2}" type="slidenum">
              <a:rPr lang="en-US" smtClean="0"/>
              <a:pPr/>
              <a:t>56</a:t>
            </a:fld>
            <a:endParaRPr lang="en-US"/>
          </a:p>
        </p:txBody>
      </p:sp>
      <p:sp>
        <p:nvSpPr>
          <p:cNvPr id="50179" name="Rectangle 2"/>
          <p:cNvSpPr>
            <a:spLocks noGrp="1" noRot="1" noChangeAspect="1" noChangeArrowheads="1" noTextEdit="1"/>
          </p:cNvSpPr>
          <p:nvPr>
            <p:ph type="sldImg"/>
          </p:nvPr>
        </p:nvSpPr>
        <p:spPr>
          <a:xfrm>
            <a:off x="1181100" y="712788"/>
            <a:ext cx="4495800" cy="3371850"/>
          </a:xfrm>
          <a:ln/>
        </p:spPr>
      </p:sp>
      <p:sp>
        <p:nvSpPr>
          <p:cNvPr id="50180" name="Rectangle 3"/>
          <p:cNvSpPr>
            <a:spLocks noGrp="1" noChangeArrowheads="1"/>
          </p:cNvSpPr>
          <p:nvPr>
            <p:ph type="body" idx="1"/>
          </p:nvPr>
        </p:nvSpPr>
        <p:spPr>
          <a:xfrm>
            <a:off x="914401" y="4326125"/>
            <a:ext cx="4976813" cy="4111084"/>
          </a:xfrm>
          <a:noFill/>
          <a:ln/>
        </p:spPr>
        <p:txBody>
          <a:bodyPr/>
          <a:lstStyle/>
          <a:p>
            <a:r>
              <a:rPr lang="en-US" dirty="0">
                <a:latin typeface="Arial" charset="0"/>
              </a:rPr>
              <a:t>Training is the backbone of this system.  For management to lead, for personnel to analyze the worksite for hazards, and for hazards to be eliminated or controlled, everyone involved must be trained. The scope of the training depends on the size and complexity of the worksite and the hazards involved.</a:t>
            </a:r>
          </a:p>
          <a:p>
            <a:endParaRPr lang="en-US" dirty="0">
              <a:latin typeface="Arial"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ECE4727E-32F5-45B5-9102-B9B523D5ABF0}" type="slidenum">
              <a:rPr lang="en-US" smtClean="0"/>
              <a:pPr/>
              <a:t>57</a:t>
            </a:fld>
            <a:endParaRPr lang="en-US"/>
          </a:p>
        </p:txBody>
      </p:sp>
      <p:sp>
        <p:nvSpPr>
          <p:cNvPr id="51203" name="Rectangle 1026"/>
          <p:cNvSpPr>
            <a:spLocks noGrp="1" noRot="1" noChangeAspect="1" noChangeArrowheads="1" noTextEdit="1"/>
          </p:cNvSpPr>
          <p:nvPr>
            <p:ph type="sldImg"/>
          </p:nvPr>
        </p:nvSpPr>
        <p:spPr>
          <a:xfrm>
            <a:off x="1181100" y="712788"/>
            <a:ext cx="4495800" cy="3371850"/>
          </a:xfrm>
          <a:ln/>
        </p:spPr>
      </p:sp>
      <p:sp>
        <p:nvSpPr>
          <p:cNvPr id="51204" name="Rectangle 1027"/>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9A4E7DF4-0A5D-4112-AE5D-2440D5AC83DB}" type="slidenum">
              <a:rPr lang="en-US" smtClean="0"/>
              <a:pPr/>
              <a:t>58</a:t>
            </a:fld>
            <a:endParaRPr lang="en-US"/>
          </a:p>
        </p:txBody>
      </p:sp>
      <p:sp>
        <p:nvSpPr>
          <p:cNvPr id="52227" name="Rectangle 2"/>
          <p:cNvSpPr>
            <a:spLocks noGrp="1" noRot="1" noChangeAspect="1" noChangeArrowheads="1" noTextEdit="1"/>
          </p:cNvSpPr>
          <p:nvPr>
            <p:ph type="sldImg"/>
          </p:nvPr>
        </p:nvSpPr>
        <p:spPr>
          <a:xfrm>
            <a:off x="1181100" y="712788"/>
            <a:ext cx="4495800" cy="3371850"/>
          </a:xfrm>
          <a:ln/>
        </p:spPr>
      </p:sp>
      <p:sp>
        <p:nvSpPr>
          <p:cNvPr id="52228" name="Rectangle 3"/>
          <p:cNvSpPr>
            <a:spLocks noGrp="1" noChangeArrowheads="1"/>
          </p:cNvSpPr>
          <p:nvPr>
            <p:ph type="body" idx="1"/>
          </p:nvPr>
        </p:nvSpPr>
        <p:spPr>
          <a:noFill/>
          <a:ln/>
        </p:spPr>
        <p:txBody>
          <a:bodyPr/>
          <a:lstStyle/>
          <a:p>
            <a:r>
              <a:rPr lang="en-US" dirty="0">
                <a:latin typeface="Arial" charset="0"/>
              </a:rPr>
              <a:t>Managers must understand their safety responsibilities</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F3CB4AA7-CB0B-4007-8635-0418A06183CF}" type="slidenum">
              <a:rPr lang="en-US" smtClean="0"/>
              <a:pPr/>
              <a:t>59</a:t>
            </a:fld>
            <a:endParaRPr lang="en-US"/>
          </a:p>
        </p:txBody>
      </p:sp>
      <p:sp>
        <p:nvSpPr>
          <p:cNvPr id="54275" name="Rectangle 2"/>
          <p:cNvSpPr>
            <a:spLocks noGrp="1" noRot="1" noChangeAspect="1" noChangeArrowheads="1" noTextEdit="1"/>
          </p:cNvSpPr>
          <p:nvPr>
            <p:ph type="sldImg"/>
          </p:nvPr>
        </p:nvSpPr>
        <p:spPr>
          <a:xfrm>
            <a:off x="1181100" y="712788"/>
            <a:ext cx="4495800" cy="3371850"/>
          </a:xfrm>
          <a:ln/>
        </p:spPr>
      </p:sp>
      <p:sp>
        <p:nvSpPr>
          <p:cNvPr id="54276" name="Rectangle 3"/>
          <p:cNvSpPr>
            <a:spLocks noGrp="1" noChangeArrowheads="1"/>
          </p:cNvSpPr>
          <p:nvPr>
            <p:ph type="body" idx="1"/>
          </p:nvPr>
        </p:nvSpPr>
        <p:spPr>
          <a:xfrm>
            <a:off x="1066801" y="4344309"/>
            <a:ext cx="4976813" cy="4111084"/>
          </a:xfrm>
          <a:noFill/>
          <a:ln/>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p:cNvSpPr>
            <a:spLocks noGrp="1" noChangeArrowheads="1"/>
          </p:cNvSpPr>
          <p:nvPr>
            <p:ph type="sldNum" sz="quarter" idx="5"/>
          </p:nvPr>
        </p:nvSpPr>
        <p:spPr>
          <a:noFill/>
        </p:spPr>
        <p:txBody>
          <a:bodyPr/>
          <a:lstStyle/>
          <a:p>
            <a:fld id="{EB88BCD2-B43B-45F6-B29D-4EDE39D5CCC1}" type="slidenum">
              <a:rPr lang="en-US" smtClean="0"/>
              <a:pPr/>
              <a:t>7</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US" dirty="0"/>
              <a:t>In-running nip point hazards are caused by the rotating parts on machinery.  There are three main types of in-running nips.</a:t>
            </a:r>
          </a:p>
          <a:p>
            <a:endParaRPr lang="en-US" dirty="0"/>
          </a:p>
          <a:p>
            <a:r>
              <a:rPr lang="en-US" dirty="0"/>
              <a:t>Parts can rotate in opposite directions while their axes are parallel to each other.  These parts may be in contact (producing a nip point) or in close proximity to each other (where the stock fed between the rolls produces the nip points).  This danger is common on machinery with intermeshing gears and rotating cylinders.</a:t>
            </a:r>
          </a:p>
          <a:p>
            <a:endParaRPr lang="en-US" dirty="0"/>
          </a:p>
          <a:p>
            <a:r>
              <a:rPr lang="en-US" dirty="0"/>
              <a:t>Another type of nip point is created between rotating and tangentially moving parts; for example, a chain and a sprocket, a rack and pinion, or the point of contact between a power transmission belt and its pulley.</a:t>
            </a:r>
          </a:p>
          <a:p>
            <a:endParaRPr lang="en-US" dirty="0"/>
          </a:p>
          <a:p>
            <a:r>
              <a:rPr lang="en-US" dirty="0"/>
              <a:t>Nip points can also occur between rotating and fixed parts which create a shearing and crushing action; for example, flywheels and conveyors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sldNum" sz="quarter" idx="5"/>
          </p:nvPr>
        </p:nvSpPr>
        <p:spPr>
          <a:noFill/>
        </p:spPr>
        <p:txBody>
          <a:bodyPr/>
          <a:lstStyle/>
          <a:p>
            <a:fld id="{A4D86C4B-C80A-4BD8-ACBA-2901BBFB363B}" type="slidenum">
              <a:rPr lang="en-US" smtClean="0"/>
              <a:pPr/>
              <a:t>8</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r>
              <a:rPr lang="en-US" u="sng" dirty="0"/>
              <a:t>Prevent Contact</a:t>
            </a:r>
            <a:r>
              <a:rPr lang="en-US" dirty="0"/>
              <a:t> - A good safeguarding system eliminates the possibility of the operator or other workers placing parts of their bodies near hazardous moving parts.</a:t>
            </a:r>
          </a:p>
          <a:p>
            <a:r>
              <a:rPr lang="en-US" u="sng" dirty="0"/>
              <a:t>Secure</a:t>
            </a:r>
            <a:r>
              <a:rPr lang="en-US" dirty="0"/>
              <a:t> - A safeguard that can easily be made ineffective is no safeguard at all.  Guards and safety devices should be made of durable material that will withstand the conditions of normal use and be firmly secured to the machine.</a:t>
            </a:r>
          </a:p>
          <a:p>
            <a:r>
              <a:rPr lang="en-US" u="sng" dirty="0"/>
              <a:t>Protect from falling objects</a:t>
            </a:r>
            <a:r>
              <a:rPr lang="en-US" dirty="0"/>
              <a:t> - A small tool which is dropped into a cycling machine could easily cause a jam and problem.</a:t>
            </a:r>
          </a:p>
          <a:p>
            <a:r>
              <a:rPr lang="en-US" u="sng" dirty="0"/>
              <a:t>Create no new hazards</a:t>
            </a:r>
            <a:r>
              <a:rPr lang="en-US" dirty="0"/>
              <a:t> - A safeguard defeats its own purpose if it creates a hazard of its own.</a:t>
            </a:r>
          </a:p>
          <a:p>
            <a:r>
              <a:rPr lang="en-US" u="sng" dirty="0"/>
              <a:t>Create no interference</a:t>
            </a:r>
            <a:r>
              <a:rPr lang="en-US" dirty="0"/>
              <a:t> - Any safeguard which impedes a worker from performing a job quickly and comfortably might soon be overridden or disregarded.  Proper safeguarding can actually enhance efficiency since it can relieve the worker’s apprehensions about injury.</a:t>
            </a:r>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5"/>
          <p:cNvSpPr>
            <a:spLocks noGrp="1" noChangeArrowheads="1"/>
          </p:cNvSpPr>
          <p:nvPr>
            <p:ph type="sldNum" sz="quarter" idx="5"/>
          </p:nvPr>
        </p:nvSpPr>
        <p:spPr>
          <a:noFill/>
        </p:spPr>
        <p:txBody>
          <a:bodyPr/>
          <a:lstStyle/>
          <a:p>
            <a:fld id="{CFD6CFE9-485C-43A2-8A16-F80FF3D41D9D}" type="slidenum">
              <a:rPr lang="en-US" smtClean="0"/>
              <a:pPr/>
              <a:t>9</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US" dirty="0"/>
              <a:t>Describe these types of guards in your facility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p:cNvSpPr>
            <a:spLocks noGrp="1" noChangeArrowheads="1"/>
          </p:cNvSpPr>
          <p:nvPr>
            <p:ph type="sldNum" sz="quarter" idx="5"/>
          </p:nvPr>
        </p:nvSpPr>
        <p:spPr>
          <a:noFill/>
        </p:spPr>
        <p:txBody>
          <a:bodyPr/>
          <a:lstStyle/>
          <a:p>
            <a:fld id="{DF5AE07A-4132-4C7A-AC8B-B53B4F5A40DE}" type="slidenum">
              <a:rPr lang="en-US" smtClean="0"/>
              <a:pPr/>
              <a:t>10</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US" dirty="0"/>
              <a:t>As a general rule, power-transmission apparatus is best protected by fixed guards that enclose the danger area.  For hazards at the point of operation, where moving parts actually perform work on stock, several kinds of safeguarding are possible.</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20E3B6B-7636-4DCF-A562-115FD7B0A87C}" type="datetimeFigureOut">
              <a:rPr lang="en-US" smtClean="0"/>
              <a:pPr/>
              <a:t>7/18/2016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4C1AD9F-6FD1-4418-9E73-DB0BF1DCBFAD}" type="slidenum">
              <a:rPr lang="en-US" smtClean="0"/>
              <a:pPr/>
              <a:t>‹#›</a:t>
            </a:fld>
            <a:endParaRPr lang="en-US"/>
          </a:p>
        </p:txBody>
      </p:sp>
      <p:pic>
        <p:nvPicPr>
          <p:cNvPr id="13" name="Picture 12" descr="sgia_logo.jpg"/>
          <p:cNvPicPr>
            <a:picLocks noChangeAspect="1"/>
          </p:cNvPicPr>
          <p:nvPr userDrawn="1"/>
        </p:nvPicPr>
        <p:blipFill>
          <a:blip r:embed="rId3" cstate="print"/>
          <a:stretch>
            <a:fillRect/>
          </a:stretch>
        </p:blipFill>
        <p:spPr>
          <a:xfrm>
            <a:off x="8077200" y="6400800"/>
            <a:ext cx="914400" cy="313944"/>
          </a:xfrm>
          <a:prstGeom prst="rect">
            <a:avLst/>
          </a:prstGeom>
        </p:spPr>
      </p:pic>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20E3B6B-7636-4DCF-A562-115FD7B0A87C}" type="datetimeFigureOut">
              <a:rPr lang="en-US" smtClean="0"/>
              <a:pPr/>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C1AD9F-6FD1-4418-9E73-DB0BF1DCBFAD}" type="slidenum">
              <a:rPr lang="en-US" smtClean="0"/>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20E3B6B-7636-4DCF-A562-115FD7B0A87C}" type="datetimeFigureOut">
              <a:rPr lang="en-US" smtClean="0"/>
              <a:pPr/>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C1AD9F-6FD1-4418-9E73-DB0BF1DCBFAD}" type="slidenum">
              <a:rPr lang="en-US" smtClean="0"/>
              <a:pPr/>
              <a:t>‹#›</a:t>
            </a:fld>
            <a:endParaRPr 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77200" cy="914400"/>
          </a:xfrm>
        </p:spPr>
        <p:txBody>
          <a:bodyPr/>
          <a:lstStyle/>
          <a:p>
            <a:r>
              <a:rPr lang="en-US"/>
              <a:t>Click to edit Master title style</a:t>
            </a:r>
          </a:p>
        </p:txBody>
      </p:sp>
      <p:sp>
        <p:nvSpPr>
          <p:cNvPr id="3" name="Text Placeholder 2"/>
          <p:cNvSpPr>
            <a:spLocks noGrp="1"/>
          </p:cNvSpPr>
          <p:nvPr>
            <p:ph type="body" sz="half" idx="1"/>
          </p:nvPr>
        </p:nvSpPr>
        <p:spPr>
          <a:xfrm>
            <a:off x="609600" y="1447800"/>
            <a:ext cx="39624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4724400" y="1447800"/>
            <a:ext cx="3962400" cy="4648200"/>
          </a:xfrm>
        </p:spPr>
        <p:txBody>
          <a:bodyPr/>
          <a:lstStyle/>
          <a:p>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77200" cy="914400"/>
          </a:xfrm>
        </p:spPr>
        <p:txBody>
          <a:bodyPr/>
          <a:lstStyle/>
          <a:p>
            <a:r>
              <a:rPr lang="en-US"/>
              <a:t>Click to edit Master title style</a:t>
            </a:r>
          </a:p>
        </p:txBody>
      </p:sp>
      <p:sp>
        <p:nvSpPr>
          <p:cNvPr id="3" name="Text Placeholder 2"/>
          <p:cNvSpPr>
            <a:spLocks noGrp="1"/>
          </p:cNvSpPr>
          <p:nvPr>
            <p:ph type="body" sz="half" idx="1"/>
          </p:nvPr>
        </p:nvSpPr>
        <p:spPr>
          <a:xfrm>
            <a:off x="609600" y="1447800"/>
            <a:ext cx="39624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447800"/>
            <a:ext cx="39624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20E3B6B-7636-4DCF-A562-115FD7B0A87C}" type="datetimeFigureOut">
              <a:rPr lang="en-US" smtClean="0"/>
              <a:pPr/>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C1AD9F-6FD1-4418-9E73-DB0BF1DCBFAD}"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pic>
        <p:nvPicPr>
          <p:cNvPr id="9" name="Picture 8" descr="sgia_logo.jpg"/>
          <p:cNvPicPr>
            <a:picLocks noChangeAspect="1"/>
          </p:cNvPicPr>
          <p:nvPr userDrawn="1"/>
        </p:nvPicPr>
        <p:blipFill>
          <a:blip r:embed="rId2" cstate="print"/>
          <a:stretch>
            <a:fillRect/>
          </a:stretch>
        </p:blipFill>
        <p:spPr>
          <a:xfrm>
            <a:off x="8077200" y="6400800"/>
            <a:ext cx="914400" cy="313944"/>
          </a:xfrm>
          <a:prstGeom prst="rect">
            <a:avLst/>
          </a:prstGeom>
        </p:spPr>
      </p:pic>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20E3B6B-7636-4DCF-A562-115FD7B0A87C}" type="datetimeFigureOut">
              <a:rPr lang="en-US" smtClean="0"/>
              <a:pPr/>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C1AD9F-6FD1-4418-9E73-DB0BF1DCBFA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20E3B6B-7636-4DCF-A562-115FD7B0A87C}" type="datetimeFigureOut">
              <a:rPr lang="en-US" smtClean="0"/>
              <a:pPr/>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C1AD9F-6FD1-4418-9E73-DB0BF1DCBFAD}"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20E3B6B-7636-4DCF-A562-115FD7B0A87C}" type="datetimeFigureOut">
              <a:rPr lang="en-US" smtClean="0"/>
              <a:pPr/>
              <a:t>7/18/2016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C1AD9F-6FD1-4418-9E73-DB0BF1DCBFAD}" type="slidenum">
              <a:rPr lang="en-US" smtClean="0"/>
              <a:pPr/>
              <a:t>‹#›</a:t>
            </a:fld>
            <a:endParaRPr lang="en-US"/>
          </a:p>
        </p:txBody>
      </p:sp>
      <p:pic>
        <p:nvPicPr>
          <p:cNvPr id="10" name="Picture 9" descr="sgia_logo.jpg"/>
          <p:cNvPicPr>
            <a:picLocks noChangeAspect="1"/>
          </p:cNvPicPr>
          <p:nvPr userDrawn="1"/>
        </p:nvPicPr>
        <p:blipFill>
          <a:blip r:embed="rId2" cstate="print"/>
          <a:stretch>
            <a:fillRect/>
          </a:stretch>
        </p:blipFill>
        <p:spPr>
          <a:xfrm>
            <a:off x="8077200" y="6400800"/>
            <a:ext cx="914400" cy="313944"/>
          </a:xfrm>
          <a:prstGeom prst="rect">
            <a:avLst/>
          </a:prstGeom>
        </p:spPr>
      </p:pic>
    </p:spTree>
  </p:cSld>
  <p:clrMapOvr>
    <a:overrideClrMapping bg1="lt1" tx1="dk1" bg2="lt2" tx2="dk2" accent1="accent1" accent2="accent2" accent3="accent3" accent4="accent4" accent5="accent5" accent6="accent6" hlink="hlink" folHlink="folHlink"/>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0E3B6B-7636-4DCF-A562-115FD7B0A87C}" type="datetimeFigureOut">
              <a:rPr lang="en-US" smtClean="0"/>
              <a:pPr/>
              <a:t>7/18/2016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C1AD9F-6FD1-4418-9E73-DB0BF1DCBFAD}"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E3B6B-7636-4DCF-A562-115FD7B0A87C}" type="datetimeFigureOut">
              <a:rPr lang="en-US" smtClean="0"/>
              <a:pPr/>
              <a:t>7/18/2016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C1AD9F-6FD1-4418-9E73-DB0BF1DCBFAD}" type="slidenum">
              <a:rPr lang="en-US" smtClean="0"/>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0E3B6B-7636-4DCF-A562-115FD7B0A87C}" type="datetimeFigureOut">
              <a:rPr lang="en-US" smtClean="0"/>
              <a:pPr/>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C1AD9F-6FD1-4418-9E73-DB0BF1DCBFAD}" type="slidenum">
              <a:rPr lang="en-US" smtClean="0"/>
              <a:pPr/>
              <a:t>‹#›</a:t>
            </a:fld>
            <a:endParaRPr lang="en-US"/>
          </a:p>
        </p:txBody>
      </p:sp>
      <p:pic>
        <p:nvPicPr>
          <p:cNvPr id="8" name="Picture 7" descr="sgia_logo.jpg"/>
          <p:cNvPicPr>
            <a:picLocks noChangeAspect="1"/>
          </p:cNvPicPr>
          <p:nvPr userDrawn="1"/>
        </p:nvPicPr>
        <p:blipFill>
          <a:blip r:embed="rId2" cstate="print"/>
          <a:stretch>
            <a:fillRect/>
          </a:stretch>
        </p:blipFill>
        <p:spPr>
          <a:xfrm>
            <a:off x="8077200" y="6400800"/>
            <a:ext cx="914400" cy="313944"/>
          </a:xfrm>
          <a:prstGeom prst="rect">
            <a:avLst/>
          </a:prstGeom>
        </p:spPr>
      </p:pic>
    </p:spTree>
  </p:cSld>
  <p:clrMapOvr>
    <a:overrideClrMapping bg1="lt1" tx1="dk1" bg2="lt2" tx2="dk2" accent1="accent1" accent2="accent2" accent3="accent3" accent4="accent4" accent5="accent5" accent6="accent6" hlink="hlink" folHlink="folHlink"/>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20E3B6B-7636-4DCF-A562-115FD7B0A87C}" type="datetimeFigureOut">
              <a:rPr lang="en-US" smtClean="0"/>
              <a:pPr/>
              <a:t>7/18/2016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4C1AD9F-6FD1-4418-9E73-DB0BF1DCBFA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pic>
        <p:nvPicPr>
          <p:cNvPr id="14" name="Picture 13" descr="sgia_logo.jpg"/>
          <p:cNvPicPr>
            <a:picLocks noChangeAspect="1"/>
          </p:cNvPicPr>
          <p:nvPr userDrawn="1"/>
        </p:nvPicPr>
        <p:blipFill>
          <a:blip r:embed="rId3" cstate="print"/>
          <a:stretch>
            <a:fillRect/>
          </a:stretch>
        </p:blipFill>
        <p:spPr>
          <a:xfrm>
            <a:off x="8077200" y="6400800"/>
            <a:ext cx="914400" cy="313944"/>
          </a:xfrm>
          <a:prstGeom prst="rect">
            <a:avLst/>
          </a:prstGeom>
        </p:spPr>
      </p:pic>
    </p:spTree>
  </p:cSld>
  <p:clrMapOvr>
    <a:overrideClrMapping bg1="dk1" tx1="lt1" bg2="dk2" tx2="lt2" accent1="accent1" accent2="accent2" accent3="accent3" accent4="accent4" accent5="accent5" accent6="accent6" hlink="hlink" folHlink="folHlink"/>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7"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20E3B6B-7636-4DCF-A562-115FD7B0A87C}" type="datetimeFigureOut">
              <a:rPr lang="en-US" smtClean="0"/>
              <a:pPr/>
              <a:t>7/18/2016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4C1AD9F-6FD1-4418-9E73-DB0BF1DCBFAD}" type="slidenum">
              <a:rPr lang="en-US" smtClean="0"/>
              <a:pPr/>
              <a:t>‹#›</a:t>
            </a:fld>
            <a:endParaRPr lang="en-US"/>
          </a:p>
        </p:txBody>
      </p:sp>
      <p:pic>
        <p:nvPicPr>
          <p:cNvPr id="11" name="Picture 10" descr="sgia_logo.jpg"/>
          <p:cNvPicPr>
            <a:picLocks noChangeAspect="1"/>
          </p:cNvPicPr>
          <p:nvPr userDrawn="1"/>
        </p:nvPicPr>
        <p:blipFill>
          <a:blip r:embed="rId18" cstate="print"/>
          <a:stretch>
            <a:fillRect/>
          </a:stretch>
        </p:blipFill>
        <p:spPr>
          <a:xfrm>
            <a:off x="8077200" y="6400800"/>
            <a:ext cx="914400" cy="313944"/>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ransition spd="slow"/>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themeOverride" Target="../theme/themeOverride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hemeOverride" Target="../theme/themeOverride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hemeOverride" Target="../theme/themeOverride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Amputation Prevention Training </a:t>
            </a:r>
            <a:br>
              <a:rPr lang="en-US" dirty="0"/>
            </a:br>
            <a:endParaRPr lang="en-US" sz="2200" dirty="0"/>
          </a:p>
        </p:txBody>
      </p:sp>
      <p:sp>
        <p:nvSpPr>
          <p:cNvPr id="3" name="Subtitle 2"/>
          <p:cNvSpPr>
            <a:spLocks noGrp="1"/>
          </p:cNvSpPr>
          <p:nvPr>
            <p:ph type="subTitle" idx="1"/>
          </p:nvPr>
        </p:nvSpPr>
        <p:spPr>
          <a:xfrm>
            <a:off x="381000" y="3677096"/>
            <a:ext cx="8305800" cy="1199704"/>
          </a:xfrm>
        </p:spPr>
        <p:txBody>
          <a:bodyPr>
            <a:normAutofit/>
          </a:bodyPr>
          <a:lstStyle/>
          <a:p>
            <a:r>
              <a:rPr lang="en-US" sz="1800" dirty="0"/>
              <a:t>Machine Guarding – Hazardous Energy Control- Safe Work Practices</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77788"/>
            <a:ext cx="7772400" cy="1143000"/>
          </a:xfrm>
        </p:spPr>
        <p:txBody>
          <a:bodyPr/>
          <a:lstStyle/>
          <a:p>
            <a:pPr eaLnBrk="1" hangingPunct="1"/>
            <a:r>
              <a:rPr lang="en-US" dirty="0">
                <a:solidFill>
                  <a:schemeClr val="tx1"/>
                </a:solidFill>
                <a:latin typeface="+mn-lt"/>
              </a:rPr>
              <a:t>Fixed Guard</a:t>
            </a:r>
          </a:p>
        </p:txBody>
      </p:sp>
      <p:sp>
        <p:nvSpPr>
          <p:cNvPr id="13315" name="Text Box 3"/>
          <p:cNvSpPr txBox="1">
            <a:spLocks noChangeArrowheads="1"/>
          </p:cNvSpPr>
          <p:nvPr/>
        </p:nvSpPr>
        <p:spPr bwMode="auto">
          <a:xfrm>
            <a:off x="830263" y="1320800"/>
            <a:ext cx="7654925" cy="3416320"/>
          </a:xfrm>
          <a:prstGeom prst="rect">
            <a:avLst/>
          </a:prstGeom>
          <a:noFill/>
          <a:ln w="9525">
            <a:noFill/>
            <a:miter lim="800000"/>
            <a:headEnd type="none" w="sm" len="sm"/>
            <a:tailEnd type="none" w="sm" len="sm"/>
          </a:ln>
        </p:spPr>
        <p:txBody>
          <a:bodyPr>
            <a:spAutoFit/>
          </a:bodyPr>
          <a:lstStyle/>
          <a:p>
            <a:pPr>
              <a:spcBef>
                <a:spcPct val="50000"/>
              </a:spcBef>
            </a:pPr>
            <a:r>
              <a:rPr lang="en-US" sz="2700" dirty="0"/>
              <a:t>Provides a barrier - a permanent part of the machine, preferable to all other types of guards</a:t>
            </a:r>
          </a:p>
          <a:p>
            <a:pPr>
              <a:spcBef>
                <a:spcPct val="50000"/>
              </a:spcBef>
            </a:pPr>
            <a:endParaRPr lang="en-US" sz="2700" dirty="0"/>
          </a:p>
          <a:p>
            <a:pPr>
              <a:spcBef>
                <a:spcPct val="50000"/>
              </a:spcBef>
            </a:pPr>
            <a:r>
              <a:rPr lang="en-US" sz="2700" dirty="0"/>
              <a:t>These type of guards should be secured with fasteners that require a tool for removal.</a:t>
            </a:r>
          </a:p>
        </p:txBody>
      </p:sp>
    </p:spTree>
  </p:cSld>
  <p:clrMapOvr>
    <a:overrideClrMapping bg1="lt1" tx1="dk1" bg2="lt2" tx2="dk2" accent1="accent1" accent2="accent2" accent3="accent3" accent4="accent4" accent5="accent5" accent6="accent6" hlink="hlink" folHlink="folHlink"/>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685800" y="127000"/>
            <a:ext cx="7772400" cy="1143000"/>
          </a:xfrm>
        </p:spPr>
        <p:txBody>
          <a:bodyPr/>
          <a:lstStyle/>
          <a:p>
            <a:pPr eaLnBrk="1" hangingPunct="1"/>
            <a:r>
              <a:rPr lang="en-US" dirty="0">
                <a:solidFill>
                  <a:schemeClr val="tx1"/>
                </a:solidFill>
                <a:latin typeface="+mn-lt"/>
              </a:rPr>
              <a:t>Interlocked Guards</a:t>
            </a:r>
          </a:p>
        </p:txBody>
      </p:sp>
      <p:sp>
        <p:nvSpPr>
          <p:cNvPr id="14339" name="Text Box 1027"/>
          <p:cNvSpPr txBox="1">
            <a:spLocks noChangeArrowheads="1"/>
          </p:cNvSpPr>
          <p:nvPr/>
        </p:nvSpPr>
        <p:spPr bwMode="auto">
          <a:xfrm>
            <a:off x="1047750" y="1642408"/>
            <a:ext cx="7334250" cy="1938992"/>
          </a:xfrm>
          <a:prstGeom prst="rect">
            <a:avLst/>
          </a:prstGeom>
          <a:noFill/>
          <a:ln w="9525">
            <a:noFill/>
            <a:miter lim="800000"/>
            <a:headEnd type="none" w="sm" len="sm"/>
            <a:tailEnd type="none" w="sm" len="sm"/>
          </a:ln>
        </p:spPr>
        <p:txBody>
          <a:bodyPr wrap="square">
            <a:spAutoFit/>
          </a:bodyPr>
          <a:lstStyle/>
          <a:p>
            <a:pPr>
              <a:spcBef>
                <a:spcPct val="50000"/>
              </a:spcBef>
            </a:pPr>
            <a:r>
              <a:rPr lang="en-US" sz="2400" dirty="0"/>
              <a:t>When this type of guard is opened or removed, the tripping mechanism and/or power automatically shuts off or disengages, and the machine cannot cycle or be started until the guard is back in place.</a:t>
            </a:r>
          </a:p>
        </p:txBody>
      </p:sp>
    </p:spTree>
  </p:cSld>
  <p:clrMapOvr>
    <a:overrideClrMapping bg1="lt1" tx1="dk1" bg2="lt2" tx2="dk2" accent1="accent1" accent2="accent2" accent3="accent3" accent4="accent4" accent5="accent5" accent6="accent6" hlink="hlink" folHlink="folHlink"/>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362" name="Rectangle 3074"/>
          <p:cNvSpPr>
            <a:spLocks noGrp="1" noChangeArrowheads="1"/>
          </p:cNvSpPr>
          <p:nvPr>
            <p:ph type="title"/>
          </p:nvPr>
        </p:nvSpPr>
        <p:spPr>
          <a:xfrm>
            <a:off x="685800" y="155575"/>
            <a:ext cx="7772400" cy="1144588"/>
          </a:xfrm>
        </p:spPr>
        <p:txBody>
          <a:bodyPr/>
          <a:lstStyle/>
          <a:p>
            <a:pPr eaLnBrk="1" hangingPunct="1"/>
            <a:r>
              <a:rPr lang="en-US" dirty="0">
                <a:solidFill>
                  <a:schemeClr val="tx1"/>
                </a:solidFill>
                <a:latin typeface="+mn-lt"/>
              </a:rPr>
              <a:t>Moveable Guard</a:t>
            </a:r>
          </a:p>
        </p:txBody>
      </p:sp>
      <p:sp>
        <p:nvSpPr>
          <p:cNvPr id="15363" name="Text Box 3075"/>
          <p:cNvSpPr txBox="1">
            <a:spLocks noChangeArrowheads="1"/>
          </p:cNvSpPr>
          <p:nvPr/>
        </p:nvSpPr>
        <p:spPr bwMode="auto">
          <a:xfrm>
            <a:off x="1138238" y="1750874"/>
            <a:ext cx="6861175" cy="1754326"/>
          </a:xfrm>
          <a:prstGeom prst="rect">
            <a:avLst/>
          </a:prstGeom>
          <a:noFill/>
          <a:ln w="9525">
            <a:noFill/>
            <a:miter lim="800000"/>
            <a:headEnd type="none" w="sm" len="sm"/>
            <a:tailEnd type="none" w="sm" len="sm"/>
          </a:ln>
        </p:spPr>
        <p:txBody>
          <a:bodyPr>
            <a:spAutoFit/>
          </a:bodyPr>
          <a:lstStyle/>
          <a:p>
            <a:pPr>
              <a:spcBef>
                <a:spcPct val="50000"/>
              </a:spcBef>
            </a:pPr>
            <a:r>
              <a:rPr lang="en-US" sz="2700" dirty="0"/>
              <a:t>Provides a barrier which may be removed or moved out of the way to facilitate a variety of production operations.</a:t>
            </a:r>
          </a:p>
        </p:txBody>
      </p:sp>
    </p:spTree>
  </p:cSld>
  <p:clrMapOvr>
    <a:overrideClrMapping bg1="lt1" tx1="dk1" bg2="lt2" tx2="dk2" accent1="accent1" accent2="accent2" accent3="accent3" accent4="accent4" accent5="accent5" accent6="accent6" hlink="hlink" folHlink="folHlink"/>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685800" y="412750"/>
            <a:ext cx="7772400" cy="1143000"/>
          </a:xfrm>
        </p:spPr>
        <p:txBody>
          <a:bodyPr/>
          <a:lstStyle/>
          <a:p>
            <a:pPr eaLnBrk="1" hangingPunct="1"/>
            <a:r>
              <a:rPr lang="en-US" dirty="0">
                <a:solidFill>
                  <a:schemeClr val="tx1"/>
                </a:solidFill>
                <a:latin typeface="+mn-lt"/>
              </a:rPr>
              <a:t>Trip Wire/Cables</a:t>
            </a:r>
          </a:p>
        </p:txBody>
      </p:sp>
      <p:sp>
        <p:nvSpPr>
          <p:cNvPr id="1028" name="Rectangle 3"/>
          <p:cNvSpPr>
            <a:spLocks noGrp="1" noChangeArrowheads="1"/>
          </p:cNvSpPr>
          <p:nvPr>
            <p:ph type="body" idx="1"/>
          </p:nvPr>
        </p:nvSpPr>
        <p:spPr>
          <a:xfrm>
            <a:off x="627063" y="1747838"/>
            <a:ext cx="7662172" cy="4113212"/>
          </a:xfrm>
        </p:spPr>
        <p:txBody>
          <a:bodyPr/>
          <a:lstStyle/>
          <a:p>
            <a:pPr eaLnBrk="1" hangingPunct="1">
              <a:buFont typeface="Arial" pitchFamily="34" charset="0"/>
              <a:buChar char="•"/>
            </a:pPr>
            <a:r>
              <a:rPr lang="en-US" sz="3000" dirty="0">
                <a:solidFill>
                  <a:schemeClr val="tx1"/>
                </a:solidFill>
                <a:latin typeface="+mn-lt"/>
              </a:rPr>
              <a:t>Device located around or in front of the danger area</a:t>
            </a:r>
          </a:p>
          <a:p>
            <a:pPr eaLnBrk="1" hangingPunct="1">
              <a:buNone/>
            </a:pPr>
            <a:endParaRPr lang="en-US" sz="3000" dirty="0">
              <a:solidFill>
                <a:schemeClr val="tx1"/>
              </a:solidFill>
              <a:latin typeface="+mn-lt"/>
            </a:endParaRPr>
          </a:p>
          <a:p>
            <a:pPr eaLnBrk="1" hangingPunct="1">
              <a:buFont typeface="Arial" pitchFamily="34" charset="0"/>
              <a:buChar char="•"/>
            </a:pPr>
            <a:r>
              <a:rPr lang="en-US" sz="3000" dirty="0">
                <a:solidFill>
                  <a:schemeClr val="tx1"/>
                </a:solidFill>
                <a:latin typeface="+mn-lt"/>
              </a:rPr>
              <a:t>Operator must be able to reach the cable to stop the machine in time</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114300"/>
            <a:ext cx="7772400" cy="1143000"/>
          </a:xfrm>
        </p:spPr>
        <p:txBody>
          <a:bodyPr/>
          <a:lstStyle/>
          <a:p>
            <a:pPr eaLnBrk="1" hangingPunct="1"/>
            <a:r>
              <a:rPr lang="en-US" dirty="0">
                <a:solidFill>
                  <a:schemeClr val="tx1"/>
                </a:solidFill>
                <a:latin typeface="+mn-lt"/>
              </a:rPr>
              <a:t>Two-Hand Control</a:t>
            </a:r>
          </a:p>
        </p:txBody>
      </p:sp>
      <p:sp>
        <p:nvSpPr>
          <p:cNvPr id="20483" name="Text Box 3"/>
          <p:cNvSpPr txBox="1">
            <a:spLocks noChangeArrowheads="1"/>
          </p:cNvSpPr>
          <p:nvPr/>
        </p:nvSpPr>
        <p:spPr bwMode="auto">
          <a:xfrm>
            <a:off x="-1779588" y="4876800"/>
            <a:ext cx="7902576" cy="457200"/>
          </a:xfrm>
          <a:prstGeom prst="rect">
            <a:avLst/>
          </a:prstGeom>
          <a:noFill/>
          <a:ln w="9525">
            <a:noFill/>
            <a:miter lim="800000"/>
            <a:headEnd type="none" w="sm" len="sm"/>
            <a:tailEnd type="none" w="sm" len="sm"/>
          </a:ln>
        </p:spPr>
        <p:txBody>
          <a:bodyPr>
            <a:spAutoFit/>
          </a:bodyPr>
          <a:lstStyle/>
          <a:p>
            <a:pPr>
              <a:spcBef>
                <a:spcPct val="50000"/>
              </a:spcBef>
            </a:pPr>
            <a:r>
              <a:rPr lang="en-US">
                <a:solidFill>
                  <a:srgbClr val="FFFFFF"/>
                </a:solidFill>
                <a:latin typeface="Arial" charset="0"/>
              </a:rPr>
              <a:t>.</a:t>
            </a:r>
          </a:p>
        </p:txBody>
      </p:sp>
      <p:sp>
        <p:nvSpPr>
          <p:cNvPr id="20485" name="Rectangle 8"/>
          <p:cNvSpPr>
            <a:spLocks noGrp="1" noChangeArrowheads="1"/>
          </p:cNvSpPr>
          <p:nvPr>
            <p:ph type="body" idx="1"/>
          </p:nvPr>
        </p:nvSpPr>
        <p:spPr>
          <a:xfrm>
            <a:off x="723899" y="1485900"/>
            <a:ext cx="7605091" cy="4114800"/>
          </a:xfrm>
        </p:spPr>
        <p:txBody>
          <a:bodyPr/>
          <a:lstStyle/>
          <a:p>
            <a:pPr eaLnBrk="1" hangingPunct="1">
              <a:buFont typeface="Arial" pitchFamily="34" charset="0"/>
              <a:buChar char="•"/>
            </a:pPr>
            <a:r>
              <a:rPr lang="en-US" sz="2900" dirty="0">
                <a:solidFill>
                  <a:schemeClr val="tx1"/>
                </a:solidFill>
                <a:latin typeface="+mn-lt"/>
              </a:rPr>
              <a:t>Requires constant, concurrent pressure to activate the machine</a:t>
            </a:r>
          </a:p>
          <a:p>
            <a:pPr eaLnBrk="1" hangingPunct="1">
              <a:buNone/>
            </a:pPr>
            <a:endParaRPr lang="en-US" sz="2900" dirty="0">
              <a:solidFill>
                <a:schemeClr val="tx1"/>
              </a:solidFill>
              <a:latin typeface="+mn-lt"/>
            </a:endParaRPr>
          </a:p>
          <a:p>
            <a:pPr eaLnBrk="1" hangingPunct="1">
              <a:buFont typeface="Arial" pitchFamily="34" charset="0"/>
              <a:buChar char="•"/>
            </a:pPr>
            <a:r>
              <a:rPr lang="en-US" sz="2900" dirty="0">
                <a:solidFill>
                  <a:schemeClr val="tx1"/>
                </a:solidFill>
                <a:latin typeface="+mn-lt"/>
              </a:rPr>
              <a:t>The operator’s hands are required to be at a safe location (on control buttons) and at a safe distance from the danger area while the machine completes its closing cycle</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9688"/>
            <a:ext cx="7772400" cy="1143001"/>
          </a:xfrm>
        </p:spPr>
        <p:txBody>
          <a:bodyPr/>
          <a:lstStyle/>
          <a:p>
            <a:pPr eaLnBrk="1" hangingPunct="1"/>
            <a:r>
              <a:rPr lang="en-US" dirty="0">
                <a:solidFill>
                  <a:schemeClr val="tx1"/>
                </a:solidFill>
                <a:latin typeface="+mn-lt"/>
              </a:rPr>
              <a:t>Gate</a:t>
            </a:r>
          </a:p>
        </p:txBody>
      </p:sp>
      <p:sp>
        <p:nvSpPr>
          <p:cNvPr id="21507" name="Rectangle 7"/>
          <p:cNvSpPr>
            <a:spLocks noGrp="1" noChangeArrowheads="1"/>
          </p:cNvSpPr>
          <p:nvPr>
            <p:ph type="body" idx="1"/>
          </p:nvPr>
        </p:nvSpPr>
        <p:spPr>
          <a:xfrm>
            <a:off x="711474" y="1678255"/>
            <a:ext cx="8120063" cy="2834101"/>
          </a:xfrm>
        </p:spPr>
        <p:txBody>
          <a:bodyPr>
            <a:normAutofit lnSpcReduction="10000"/>
          </a:bodyPr>
          <a:lstStyle/>
          <a:p>
            <a:pPr eaLnBrk="1" hangingPunct="1">
              <a:spcBef>
                <a:spcPct val="50000"/>
              </a:spcBef>
              <a:buFont typeface="Arial" pitchFamily="34" charset="0"/>
              <a:buChar char="•"/>
            </a:pPr>
            <a:r>
              <a:rPr lang="en-US" dirty="0">
                <a:solidFill>
                  <a:schemeClr val="tx1"/>
                </a:solidFill>
                <a:latin typeface="+mn-lt"/>
              </a:rPr>
              <a:t>Movable barrier device which protects the operator at the point of operation before the machine cycle can be started</a:t>
            </a:r>
          </a:p>
          <a:p>
            <a:pPr eaLnBrk="1" hangingPunct="1">
              <a:spcBef>
                <a:spcPct val="50000"/>
              </a:spcBef>
              <a:buNone/>
            </a:pPr>
            <a:endParaRPr lang="en-US" dirty="0">
              <a:solidFill>
                <a:schemeClr val="tx1"/>
              </a:solidFill>
              <a:latin typeface="+mn-lt"/>
            </a:endParaRPr>
          </a:p>
          <a:p>
            <a:pPr eaLnBrk="1" hangingPunct="1">
              <a:spcBef>
                <a:spcPct val="50000"/>
              </a:spcBef>
              <a:buFont typeface="Arial" pitchFamily="34" charset="0"/>
              <a:buChar char="•"/>
            </a:pPr>
            <a:r>
              <a:rPr lang="en-US" dirty="0">
                <a:solidFill>
                  <a:schemeClr val="tx1"/>
                </a:solidFill>
                <a:latin typeface="+mn-lt"/>
              </a:rPr>
              <a:t>If the gate does not fully close, machine will not function</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11150"/>
            <a:ext cx="7924800" cy="1144588"/>
          </a:xfrm>
        </p:spPr>
        <p:txBody>
          <a:bodyPr>
            <a:normAutofit fontScale="90000"/>
          </a:bodyPr>
          <a:lstStyle/>
          <a:p>
            <a:pPr eaLnBrk="1" hangingPunct="1"/>
            <a:r>
              <a:rPr lang="en-US" dirty="0">
                <a:solidFill>
                  <a:schemeClr val="tx1"/>
                </a:solidFill>
                <a:latin typeface="+mn-lt"/>
              </a:rPr>
              <a:t>Guarding </a:t>
            </a:r>
            <a:r>
              <a:rPr lang="en-US" sz="3600" dirty="0">
                <a:solidFill>
                  <a:schemeClr val="tx1"/>
                </a:solidFill>
                <a:latin typeface="+mn-lt"/>
              </a:rPr>
              <a:t>by</a:t>
            </a:r>
            <a:r>
              <a:rPr lang="en-US" dirty="0">
                <a:solidFill>
                  <a:schemeClr val="tx1"/>
                </a:solidFill>
                <a:latin typeface="+mn-lt"/>
              </a:rPr>
              <a:t> Location/Distance</a:t>
            </a:r>
          </a:p>
        </p:txBody>
      </p:sp>
      <p:sp>
        <p:nvSpPr>
          <p:cNvPr id="22531" name="Rectangle 4"/>
          <p:cNvSpPr>
            <a:spLocks noGrp="1" noChangeArrowheads="1"/>
          </p:cNvSpPr>
          <p:nvPr>
            <p:ph type="body" idx="1"/>
          </p:nvPr>
        </p:nvSpPr>
        <p:spPr>
          <a:xfrm>
            <a:off x="685800" y="1874838"/>
            <a:ext cx="8160026" cy="4188032"/>
          </a:xfrm>
        </p:spPr>
        <p:txBody>
          <a:bodyPr/>
          <a:lstStyle/>
          <a:p>
            <a:pPr eaLnBrk="1" hangingPunct="1">
              <a:buFont typeface="Arial" pitchFamily="34" charset="0"/>
              <a:buChar char="•"/>
            </a:pPr>
            <a:r>
              <a:rPr lang="en-US" dirty="0">
                <a:solidFill>
                  <a:schemeClr val="tx1"/>
                </a:solidFill>
                <a:latin typeface="+mn-lt"/>
              </a:rPr>
              <a:t>Locate the machine or its dangerous moving parts so that they are not accessible or do not present a hazard to a worker during normal operation</a:t>
            </a:r>
          </a:p>
          <a:p>
            <a:pPr eaLnBrk="1" hangingPunct="1">
              <a:buNone/>
            </a:pPr>
            <a:endParaRPr lang="en-US" dirty="0">
              <a:solidFill>
                <a:schemeClr val="tx1"/>
              </a:solidFill>
              <a:latin typeface="+mn-lt"/>
            </a:endParaRPr>
          </a:p>
          <a:p>
            <a:pPr eaLnBrk="1" hangingPunct="1">
              <a:buFont typeface="Arial" pitchFamily="34" charset="0"/>
              <a:buChar char="•"/>
            </a:pPr>
            <a:r>
              <a:rPr lang="en-US" dirty="0">
                <a:solidFill>
                  <a:schemeClr val="tx1"/>
                </a:solidFill>
                <a:latin typeface="+mn-lt"/>
              </a:rPr>
              <a:t>Maintain a safe distance from the danger area</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746" name="Rectangle 1026"/>
          <p:cNvSpPr>
            <a:spLocks noGrp="1" noChangeArrowheads="1"/>
          </p:cNvSpPr>
          <p:nvPr>
            <p:ph type="title"/>
          </p:nvPr>
        </p:nvSpPr>
        <p:spPr>
          <a:xfrm>
            <a:off x="685800" y="341313"/>
            <a:ext cx="7772400" cy="1143000"/>
          </a:xfrm>
        </p:spPr>
        <p:txBody>
          <a:bodyPr/>
          <a:lstStyle/>
          <a:p>
            <a:pPr eaLnBrk="1" hangingPunct="1"/>
            <a:r>
              <a:rPr lang="en-US" sz="3700" dirty="0">
                <a:solidFill>
                  <a:schemeClr val="tx1"/>
                </a:solidFill>
                <a:latin typeface="+mn-lt"/>
              </a:rPr>
              <a:t>Power-Transmission Apparatus</a:t>
            </a:r>
          </a:p>
        </p:txBody>
      </p:sp>
      <p:sp>
        <p:nvSpPr>
          <p:cNvPr id="31748" name="Text Box 1030"/>
          <p:cNvSpPr txBox="1">
            <a:spLocks noChangeArrowheads="1"/>
          </p:cNvSpPr>
          <p:nvPr/>
        </p:nvSpPr>
        <p:spPr bwMode="auto">
          <a:xfrm>
            <a:off x="855663" y="1935163"/>
            <a:ext cx="7254667" cy="1754326"/>
          </a:xfrm>
          <a:prstGeom prst="rect">
            <a:avLst/>
          </a:prstGeom>
          <a:noFill/>
          <a:ln w="9525">
            <a:noFill/>
            <a:miter lim="800000"/>
            <a:headEnd type="none" w="sm" len="sm"/>
            <a:tailEnd type="none" w="sm" len="sm"/>
          </a:ln>
        </p:spPr>
        <p:txBody>
          <a:bodyPr wrap="square">
            <a:spAutoFit/>
          </a:bodyPr>
          <a:lstStyle/>
          <a:p>
            <a:pPr>
              <a:spcBef>
                <a:spcPct val="50000"/>
              </a:spcBef>
            </a:pPr>
            <a:r>
              <a:rPr lang="en-US" sz="2700" dirty="0"/>
              <a:t>Power-transmission apparatus (shafting, flywheels, pulleys, belts, chain drives, etc must be completely encased with guarding.</a:t>
            </a:r>
          </a:p>
        </p:txBody>
      </p:sp>
    </p:spTree>
  </p:cSld>
  <p:clrMapOvr>
    <a:overrideClrMapping bg1="lt1" tx1="dk1" bg2="lt2" tx2="dk2" accent1="accent1" accent2="accent2" accent3="accent3" accent4="accent4" accent5="accent5" accent6="accent6" hlink="hlink" folHlink="folHlink"/>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52450" y="-33338"/>
            <a:ext cx="8001000" cy="1143001"/>
          </a:xfrm>
        </p:spPr>
        <p:txBody>
          <a:bodyPr>
            <a:normAutofit fontScale="90000"/>
          </a:bodyPr>
          <a:lstStyle/>
          <a:p>
            <a:pPr eaLnBrk="1" hangingPunct="1"/>
            <a:r>
              <a:rPr lang="en-US" dirty="0">
                <a:solidFill>
                  <a:schemeClr val="tx1"/>
                </a:solidFill>
                <a:latin typeface="+mn-lt"/>
              </a:rPr>
              <a:t>Machine Safety Responsibilities</a:t>
            </a:r>
          </a:p>
        </p:txBody>
      </p:sp>
      <p:sp>
        <p:nvSpPr>
          <p:cNvPr id="32771" name="Rectangle 3"/>
          <p:cNvSpPr>
            <a:spLocks noGrp="1" noChangeArrowheads="1"/>
          </p:cNvSpPr>
          <p:nvPr>
            <p:ph type="body" idx="1"/>
          </p:nvPr>
        </p:nvSpPr>
        <p:spPr>
          <a:xfrm>
            <a:off x="796371" y="1421566"/>
            <a:ext cx="7961313" cy="4113213"/>
          </a:xfrm>
        </p:spPr>
        <p:txBody>
          <a:bodyPr>
            <a:normAutofit lnSpcReduction="10000"/>
          </a:bodyPr>
          <a:lstStyle/>
          <a:p>
            <a:pPr eaLnBrk="1" hangingPunct="1">
              <a:buFont typeface="Arial" pitchFamily="34" charset="0"/>
              <a:buChar char="•"/>
            </a:pPr>
            <a:r>
              <a:rPr lang="en-US" dirty="0">
                <a:solidFill>
                  <a:schemeClr val="tx1"/>
                </a:solidFill>
                <a:latin typeface="+mn-lt"/>
              </a:rPr>
              <a:t>Management</a:t>
            </a:r>
          </a:p>
          <a:p>
            <a:pPr lvl="2">
              <a:buFont typeface="Arial" pitchFamily="34" charset="0"/>
              <a:buChar char="•"/>
            </a:pPr>
            <a:r>
              <a:rPr lang="en-US" sz="1800" dirty="0">
                <a:solidFill>
                  <a:schemeClr val="tx1"/>
                </a:solidFill>
                <a:latin typeface="+mn-lt"/>
              </a:rPr>
              <a:t>Ensure all machinery is properly guarded</a:t>
            </a:r>
          </a:p>
          <a:p>
            <a:pPr eaLnBrk="1" hangingPunct="1">
              <a:buNone/>
            </a:pPr>
            <a:endParaRPr lang="en-US" sz="2000" dirty="0">
              <a:solidFill>
                <a:schemeClr val="tx1"/>
              </a:solidFill>
              <a:latin typeface="+mn-lt"/>
            </a:endParaRPr>
          </a:p>
          <a:p>
            <a:pPr>
              <a:buFont typeface="Arial" pitchFamily="34" charset="0"/>
              <a:buChar char="•"/>
            </a:pPr>
            <a:r>
              <a:rPr lang="en-US" dirty="0"/>
              <a:t>Supervisors</a:t>
            </a:r>
          </a:p>
          <a:p>
            <a:pPr lvl="2">
              <a:buFont typeface="Arial" pitchFamily="34" charset="0"/>
              <a:buChar char="•"/>
            </a:pPr>
            <a:r>
              <a:rPr lang="en-US" sz="1800" dirty="0">
                <a:solidFill>
                  <a:schemeClr val="tx1"/>
                </a:solidFill>
                <a:latin typeface="+mn-lt"/>
              </a:rPr>
              <a:t>Train employees on specific guard rules in their areas</a:t>
            </a:r>
          </a:p>
          <a:p>
            <a:pPr lvl="2">
              <a:buFont typeface="Arial" pitchFamily="34" charset="0"/>
              <a:buChar char="•"/>
            </a:pPr>
            <a:r>
              <a:rPr lang="en-US" sz="1800" dirty="0">
                <a:solidFill>
                  <a:schemeClr val="tx1"/>
                </a:solidFill>
                <a:latin typeface="+mn-lt"/>
              </a:rPr>
              <a:t>Ensure machine guards remain in place and are functional</a:t>
            </a:r>
          </a:p>
          <a:p>
            <a:pPr lvl="2">
              <a:buFont typeface="Arial" pitchFamily="34" charset="0"/>
              <a:buChar char="•"/>
            </a:pPr>
            <a:r>
              <a:rPr lang="en-US" sz="1800" dirty="0">
                <a:solidFill>
                  <a:schemeClr val="tx1"/>
                </a:solidFill>
                <a:latin typeface="+mn-lt"/>
              </a:rPr>
              <a:t>Immediately correct machine guard deficiencies</a:t>
            </a:r>
          </a:p>
          <a:p>
            <a:pPr eaLnBrk="1" hangingPunct="1">
              <a:buNone/>
            </a:pPr>
            <a:endParaRPr lang="en-US" sz="2000" dirty="0">
              <a:solidFill>
                <a:schemeClr val="tx1"/>
              </a:solidFill>
              <a:latin typeface="+mn-lt"/>
            </a:endParaRPr>
          </a:p>
          <a:p>
            <a:pPr>
              <a:buFont typeface="Arial" pitchFamily="34" charset="0"/>
              <a:buChar char="•"/>
            </a:pPr>
            <a:r>
              <a:rPr lang="en-US" dirty="0"/>
              <a:t>Employees</a:t>
            </a:r>
          </a:p>
          <a:p>
            <a:pPr lvl="2">
              <a:buFont typeface="Arial" pitchFamily="34" charset="0"/>
              <a:buChar char="•"/>
            </a:pPr>
            <a:r>
              <a:rPr lang="en-US" sz="1800" dirty="0">
                <a:solidFill>
                  <a:schemeClr val="tx1"/>
                </a:solidFill>
                <a:latin typeface="+mn-lt"/>
              </a:rPr>
              <a:t>Do not remove guards unless machine is locked and tagged</a:t>
            </a:r>
          </a:p>
          <a:p>
            <a:pPr lvl="2">
              <a:buFont typeface="Arial" pitchFamily="34" charset="0"/>
              <a:buChar char="•"/>
            </a:pPr>
            <a:r>
              <a:rPr lang="en-US" sz="1800" dirty="0">
                <a:solidFill>
                  <a:schemeClr val="tx1"/>
                </a:solidFill>
                <a:latin typeface="+mn-lt"/>
              </a:rPr>
              <a:t>Report machine guard problems to supervisors immediately</a:t>
            </a:r>
          </a:p>
          <a:p>
            <a:pPr lvl="2">
              <a:buFont typeface="Arial" pitchFamily="34" charset="0"/>
              <a:buChar char="•"/>
            </a:pPr>
            <a:r>
              <a:rPr lang="en-US" sz="1800" dirty="0">
                <a:solidFill>
                  <a:schemeClr val="tx1"/>
                </a:solidFill>
                <a:latin typeface="+mn-lt"/>
              </a:rPr>
              <a:t>Do not operate equipment unless guards are in place</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146"/>
          <p:cNvSpPr>
            <a:spLocks noGrp="1" noChangeArrowheads="1"/>
          </p:cNvSpPr>
          <p:nvPr>
            <p:ph type="title"/>
          </p:nvPr>
        </p:nvSpPr>
        <p:spPr>
          <a:xfrm>
            <a:off x="685800" y="179388"/>
            <a:ext cx="7772400" cy="1143000"/>
          </a:xfrm>
        </p:spPr>
        <p:txBody>
          <a:bodyPr/>
          <a:lstStyle/>
          <a:p>
            <a:pPr eaLnBrk="1" hangingPunct="1"/>
            <a:r>
              <a:rPr lang="en-US" dirty="0">
                <a:solidFill>
                  <a:schemeClr val="tx1"/>
                </a:solidFill>
                <a:latin typeface="+mn-lt"/>
              </a:rPr>
              <a:t>Training </a:t>
            </a:r>
          </a:p>
        </p:txBody>
      </p:sp>
      <p:sp>
        <p:nvSpPr>
          <p:cNvPr id="33795" name="Rectangle 6147"/>
          <p:cNvSpPr>
            <a:spLocks noGrp="1" noChangeArrowheads="1"/>
          </p:cNvSpPr>
          <p:nvPr>
            <p:ph type="body" idx="1"/>
          </p:nvPr>
        </p:nvSpPr>
        <p:spPr>
          <a:xfrm>
            <a:off x="685800" y="2022475"/>
            <a:ext cx="7772400" cy="3844925"/>
          </a:xfrm>
        </p:spPr>
        <p:txBody>
          <a:bodyPr>
            <a:noAutofit/>
          </a:bodyPr>
          <a:lstStyle/>
          <a:p>
            <a:pPr eaLnBrk="1" hangingPunct="1">
              <a:buFont typeface="Arial" pitchFamily="34" charset="0"/>
              <a:buChar char="•"/>
            </a:pPr>
            <a:r>
              <a:rPr lang="en-US" sz="2000" dirty="0">
                <a:solidFill>
                  <a:schemeClr val="tx1"/>
                </a:solidFill>
                <a:latin typeface="+mn-lt"/>
              </a:rPr>
              <a:t>Hazards associated with particular machines</a:t>
            </a:r>
          </a:p>
          <a:p>
            <a:pPr eaLnBrk="1" hangingPunct="1">
              <a:buNone/>
            </a:pPr>
            <a:endParaRPr lang="en-US" sz="2000" dirty="0">
              <a:solidFill>
                <a:schemeClr val="tx1"/>
              </a:solidFill>
              <a:latin typeface="+mn-lt"/>
            </a:endParaRPr>
          </a:p>
          <a:p>
            <a:pPr eaLnBrk="1" hangingPunct="1">
              <a:buFont typeface="Arial" pitchFamily="34" charset="0"/>
              <a:buChar char="•"/>
            </a:pPr>
            <a:r>
              <a:rPr lang="en-US" sz="2000" dirty="0">
                <a:solidFill>
                  <a:schemeClr val="tx1"/>
                </a:solidFill>
                <a:latin typeface="+mn-lt"/>
              </a:rPr>
              <a:t>How the safeguards provide protection and the hazards for which they are intended</a:t>
            </a:r>
          </a:p>
          <a:p>
            <a:pPr eaLnBrk="1" hangingPunct="1">
              <a:buNone/>
            </a:pPr>
            <a:endParaRPr lang="en-US" sz="2000" dirty="0">
              <a:solidFill>
                <a:schemeClr val="tx1"/>
              </a:solidFill>
              <a:latin typeface="+mn-lt"/>
            </a:endParaRPr>
          </a:p>
          <a:p>
            <a:pPr eaLnBrk="1" hangingPunct="1">
              <a:buFont typeface="Arial" pitchFamily="34" charset="0"/>
              <a:buChar char="•"/>
            </a:pPr>
            <a:r>
              <a:rPr lang="en-US" sz="2000" dirty="0">
                <a:solidFill>
                  <a:schemeClr val="tx1"/>
                </a:solidFill>
                <a:latin typeface="+mn-lt"/>
              </a:rPr>
              <a:t>How and why to use the safeguards </a:t>
            </a:r>
          </a:p>
          <a:p>
            <a:pPr eaLnBrk="1" hangingPunct="1">
              <a:buNone/>
            </a:pPr>
            <a:endParaRPr lang="en-US" sz="2000" dirty="0">
              <a:solidFill>
                <a:schemeClr val="tx1"/>
              </a:solidFill>
              <a:latin typeface="+mn-lt"/>
            </a:endParaRPr>
          </a:p>
          <a:p>
            <a:pPr eaLnBrk="1" hangingPunct="1">
              <a:buFont typeface="Arial" pitchFamily="34" charset="0"/>
              <a:buChar char="•"/>
            </a:pPr>
            <a:r>
              <a:rPr lang="en-US" sz="2000" dirty="0">
                <a:solidFill>
                  <a:schemeClr val="tx1"/>
                </a:solidFill>
                <a:latin typeface="+mn-lt"/>
              </a:rPr>
              <a:t>How and when safeguards can be removed and by whom </a:t>
            </a:r>
          </a:p>
          <a:p>
            <a:pPr eaLnBrk="1" hangingPunct="1">
              <a:buNone/>
            </a:pPr>
            <a:endParaRPr lang="en-US" sz="2000" dirty="0">
              <a:solidFill>
                <a:schemeClr val="tx1"/>
              </a:solidFill>
              <a:latin typeface="+mn-lt"/>
            </a:endParaRPr>
          </a:p>
          <a:p>
            <a:pPr eaLnBrk="1" hangingPunct="1">
              <a:buFont typeface="Arial" pitchFamily="34" charset="0"/>
              <a:buChar char="•"/>
            </a:pPr>
            <a:r>
              <a:rPr lang="en-US" sz="2000" dirty="0">
                <a:solidFill>
                  <a:schemeClr val="tx1"/>
                </a:solidFill>
                <a:latin typeface="+mn-lt"/>
              </a:rPr>
              <a:t>What to do if a safeguard is damaged, missing, or unable to provide adequate protection</a:t>
            </a:r>
          </a:p>
        </p:txBody>
      </p:sp>
      <p:sp>
        <p:nvSpPr>
          <p:cNvPr id="33796" name="Text Box 6148"/>
          <p:cNvSpPr txBox="1">
            <a:spLocks noChangeArrowheads="1"/>
          </p:cNvSpPr>
          <p:nvPr/>
        </p:nvSpPr>
        <p:spPr bwMode="auto">
          <a:xfrm>
            <a:off x="623888" y="1271588"/>
            <a:ext cx="7943850" cy="461665"/>
          </a:xfrm>
          <a:prstGeom prst="rect">
            <a:avLst/>
          </a:prstGeom>
          <a:noFill/>
          <a:ln w="9525">
            <a:noFill/>
            <a:miter lim="800000"/>
            <a:headEnd type="none" w="sm" len="sm"/>
            <a:tailEnd type="none" w="sm" len="sm"/>
          </a:ln>
        </p:spPr>
        <p:txBody>
          <a:bodyPr>
            <a:spAutoFit/>
          </a:bodyPr>
          <a:lstStyle/>
          <a:p>
            <a:pPr>
              <a:spcBef>
                <a:spcPct val="50000"/>
              </a:spcBef>
            </a:pPr>
            <a:r>
              <a:rPr lang="en-US" sz="2400" dirty="0"/>
              <a:t>Operators should receive training on the following:</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2133600"/>
            <a:ext cx="7239000" cy="1143000"/>
          </a:xfrm>
        </p:spPr>
        <p:txBody>
          <a:bodyPr>
            <a:normAutofit/>
          </a:bodyPr>
          <a:lstStyle/>
          <a:p>
            <a:r>
              <a:rPr lang="en-US" sz="4400" i="1" dirty="0">
                <a:solidFill>
                  <a:schemeClr val="tx1"/>
                </a:solidFill>
              </a:rPr>
              <a:t>Machine Guarding</a:t>
            </a:r>
            <a:endParaRPr lang="en-US" dirty="0"/>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a:xfrm>
            <a:off x="685800" y="346075"/>
            <a:ext cx="7772400" cy="1143000"/>
          </a:xfrm>
        </p:spPr>
        <p:txBody>
          <a:bodyPr/>
          <a:lstStyle/>
          <a:p>
            <a:pPr eaLnBrk="1" hangingPunct="1"/>
            <a:r>
              <a:rPr lang="en-US" dirty="0">
                <a:solidFill>
                  <a:schemeClr val="tx1"/>
                </a:solidFill>
                <a:latin typeface="+mn-lt"/>
              </a:rPr>
              <a:t>Summary</a:t>
            </a:r>
          </a:p>
        </p:txBody>
      </p:sp>
      <p:sp>
        <p:nvSpPr>
          <p:cNvPr id="34819" name="Rectangle 2051"/>
          <p:cNvSpPr>
            <a:spLocks noGrp="1" noChangeArrowheads="1"/>
          </p:cNvSpPr>
          <p:nvPr>
            <p:ph type="body" idx="1"/>
          </p:nvPr>
        </p:nvSpPr>
        <p:spPr>
          <a:xfrm>
            <a:off x="685800" y="1516063"/>
            <a:ext cx="7635875" cy="4113212"/>
          </a:xfrm>
        </p:spPr>
        <p:txBody>
          <a:bodyPr/>
          <a:lstStyle/>
          <a:p>
            <a:pPr eaLnBrk="1" hangingPunct="1">
              <a:buFont typeface="Arial" pitchFamily="34" charset="0"/>
              <a:buChar char="•"/>
            </a:pPr>
            <a:r>
              <a:rPr lang="en-US" sz="2000" dirty="0">
                <a:solidFill>
                  <a:schemeClr val="tx1"/>
                </a:solidFill>
                <a:latin typeface="+mn-lt"/>
              </a:rPr>
              <a:t>Safeguards are essential for protecting workers from needless and preventable machinery-related injuries</a:t>
            </a:r>
          </a:p>
          <a:p>
            <a:pPr eaLnBrk="1" hangingPunct="1">
              <a:buNone/>
            </a:pPr>
            <a:endParaRPr lang="en-US" sz="2000" dirty="0">
              <a:solidFill>
                <a:schemeClr val="tx1"/>
              </a:solidFill>
              <a:latin typeface="+mn-lt"/>
            </a:endParaRPr>
          </a:p>
          <a:p>
            <a:pPr eaLnBrk="1" hangingPunct="1">
              <a:buFont typeface="Arial" pitchFamily="34" charset="0"/>
              <a:buChar char="•"/>
            </a:pPr>
            <a:r>
              <a:rPr lang="en-US" sz="2000" dirty="0">
                <a:solidFill>
                  <a:schemeClr val="tx1"/>
                </a:solidFill>
                <a:latin typeface="+mn-lt"/>
              </a:rPr>
              <a:t>The point of operation, as well as all parts of the machine that move while the machine is working, must be safeguarded</a:t>
            </a:r>
          </a:p>
          <a:p>
            <a:pPr eaLnBrk="1" hangingPunct="1">
              <a:buNone/>
            </a:pPr>
            <a:endParaRPr lang="en-US" sz="2000" dirty="0">
              <a:solidFill>
                <a:schemeClr val="tx1"/>
              </a:solidFill>
              <a:latin typeface="+mn-lt"/>
            </a:endParaRPr>
          </a:p>
          <a:p>
            <a:pPr eaLnBrk="1" hangingPunct="1">
              <a:buFont typeface="Arial" pitchFamily="34" charset="0"/>
              <a:buChar char="•"/>
            </a:pPr>
            <a:r>
              <a:rPr lang="en-US" sz="2000" dirty="0">
                <a:solidFill>
                  <a:schemeClr val="tx1"/>
                </a:solidFill>
                <a:latin typeface="+mn-lt"/>
              </a:rPr>
              <a:t>A good rule to remember is:  </a:t>
            </a:r>
            <a:r>
              <a:rPr lang="en-US" sz="2000" i="1" dirty="0">
                <a:solidFill>
                  <a:schemeClr val="tx1"/>
                </a:solidFill>
                <a:latin typeface="+mn-lt"/>
              </a:rPr>
              <a:t>Any machine part, function, or process which may cause injury must be safeguarded</a:t>
            </a:r>
            <a:endParaRPr lang="en-US" sz="2000" dirty="0">
              <a:solidFill>
                <a:schemeClr val="tx1"/>
              </a:solidFill>
              <a:latin typeface="+mn-lt"/>
            </a:endParaRPr>
          </a:p>
          <a:p>
            <a:pPr eaLnBrk="1" hangingPunct="1">
              <a:buClr>
                <a:srgbClr val="FF3300"/>
              </a:buClr>
              <a:buFont typeface="Arial" pitchFamily="34" charset="0"/>
              <a:buChar char="•"/>
            </a:pPr>
            <a:endParaRPr lang="en-US" sz="3000" dirty="0">
              <a:latin typeface="+mn-lt"/>
            </a:endParaRPr>
          </a:p>
          <a:p>
            <a:pPr eaLnBrk="1" hangingPunct="1">
              <a:buFont typeface="Arial" pitchFamily="34" charset="0"/>
              <a:buChar char="•"/>
            </a:pPr>
            <a:endParaRPr lang="en-US" sz="3000" dirty="0">
              <a:latin typeface="+mn-lt"/>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2133600"/>
            <a:ext cx="7239000" cy="1143000"/>
          </a:xfrm>
        </p:spPr>
        <p:txBody>
          <a:bodyPr>
            <a:normAutofit/>
          </a:bodyPr>
          <a:lstStyle/>
          <a:p>
            <a:r>
              <a:rPr lang="en-US" sz="4400" i="1" dirty="0">
                <a:solidFill>
                  <a:schemeClr val="tx1"/>
                </a:solidFill>
                <a:latin typeface="+mn-lt"/>
              </a:rPr>
              <a:t>Lockout/Tagout</a:t>
            </a:r>
            <a:endParaRPr lang="en-US" dirty="0">
              <a:latin typeface="+mn-lt"/>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43" name="Rectangle 3"/>
          <p:cNvSpPr>
            <a:spLocks noGrp="1" noChangeArrowheads="1"/>
          </p:cNvSpPr>
          <p:nvPr>
            <p:ph type="title"/>
          </p:nvPr>
        </p:nvSpPr>
        <p:spPr>
          <a:xfrm>
            <a:off x="304800" y="381000"/>
            <a:ext cx="8229600" cy="990600"/>
          </a:xfrm>
        </p:spPr>
        <p:txBody>
          <a:bodyPr>
            <a:normAutofit/>
          </a:bodyPr>
          <a:lstStyle/>
          <a:p>
            <a:r>
              <a:rPr lang="en-US" dirty="0"/>
              <a:t>Hazardous Energy Control</a:t>
            </a:r>
          </a:p>
        </p:txBody>
      </p:sp>
      <p:sp>
        <p:nvSpPr>
          <p:cNvPr id="1085442" name="Rectangle 2"/>
          <p:cNvSpPr>
            <a:spLocks noGrp="1" noChangeArrowheads="1"/>
          </p:cNvSpPr>
          <p:nvPr>
            <p:ph sz="quarter" idx="1"/>
          </p:nvPr>
        </p:nvSpPr>
        <p:spPr>
          <a:xfrm>
            <a:off x="762000" y="1527175"/>
            <a:ext cx="7391400" cy="3938588"/>
          </a:xfrm>
          <a:noFill/>
          <a:ln/>
        </p:spPr>
        <p:txBody>
          <a:bodyPr lIns="90488" tIns="44450" rIns="90488" bIns="44450">
            <a:normAutofit/>
          </a:bodyPr>
          <a:lstStyle/>
          <a:p>
            <a:pPr>
              <a:lnSpc>
                <a:spcPct val="150000"/>
              </a:lnSpc>
              <a:buClr>
                <a:schemeClr val="tx1"/>
              </a:buClr>
              <a:buFont typeface="Wingdings" pitchFamily="2" charset="2"/>
              <a:buNone/>
            </a:pPr>
            <a:r>
              <a:rPr lang="en-US" dirty="0"/>
              <a:t>Commonly known as lockout/tagout</a:t>
            </a:r>
          </a:p>
          <a:p>
            <a:pPr>
              <a:lnSpc>
                <a:spcPct val="150000"/>
              </a:lnSpc>
              <a:buClr>
                <a:schemeClr val="tx1"/>
              </a:buClr>
              <a:buFont typeface="Wingdings" pitchFamily="2" charset="2"/>
              <a:buNone/>
            </a:pPr>
            <a:r>
              <a:rPr lang="en-US" dirty="0"/>
              <a:t>Establishes minimum requirements for:</a:t>
            </a:r>
          </a:p>
          <a:p>
            <a:pPr>
              <a:lnSpc>
                <a:spcPct val="70000"/>
              </a:lnSpc>
              <a:buFont typeface="Wingdings" pitchFamily="2" charset="2"/>
              <a:buNone/>
            </a:pPr>
            <a:endParaRPr lang="en-US" dirty="0"/>
          </a:p>
          <a:p>
            <a:pPr lvl="1">
              <a:lnSpc>
                <a:spcPct val="70000"/>
              </a:lnSpc>
              <a:buClr>
                <a:schemeClr val="tx1"/>
              </a:buClr>
            </a:pPr>
            <a:r>
              <a:rPr lang="en-US" b="1" dirty="0"/>
              <a:t>Service and maintenance of equipment …with</a:t>
            </a:r>
          </a:p>
          <a:p>
            <a:pPr>
              <a:lnSpc>
                <a:spcPct val="70000"/>
              </a:lnSpc>
              <a:buClr>
                <a:schemeClr val="tx1"/>
              </a:buClr>
              <a:buFont typeface="Wingdings" pitchFamily="2" charset="2"/>
              <a:buNone/>
            </a:pPr>
            <a:r>
              <a:rPr lang="en-US" sz="2400" b="1" dirty="0"/>
              <a:t>	</a:t>
            </a:r>
          </a:p>
          <a:p>
            <a:pPr lvl="1">
              <a:lnSpc>
                <a:spcPct val="70000"/>
              </a:lnSpc>
              <a:buClr>
                <a:schemeClr val="tx1"/>
              </a:buClr>
            </a:pPr>
            <a:r>
              <a:rPr lang="en-US" b="1" dirty="0"/>
              <a:t>Unexpected </a:t>
            </a:r>
            <a:r>
              <a:rPr lang="en-US" b="1" dirty="0" err="1"/>
              <a:t>energization</a:t>
            </a:r>
            <a:r>
              <a:rPr lang="en-US" b="1" dirty="0"/>
              <a:t>, start up  or release </a:t>
            </a:r>
          </a:p>
          <a:p>
            <a:pPr>
              <a:lnSpc>
                <a:spcPct val="70000"/>
              </a:lnSpc>
              <a:buClr>
                <a:schemeClr val="tx1"/>
              </a:buClr>
              <a:buFont typeface="Wingdings" pitchFamily="2" charset="2"/>
              <a:buNone/>
            </a:pPr>
            <a:r>
              <a:rPr lang="en-US" sz="2400" b="1" dirty="0"/>
              <a:t>         of stored energy </a:t>
            </a:r>
          </a:p>
          <a:p>
            <a:pPr>
              <a:lnSpc>
                <a:spcPct val="70000"/>
              </a:lnSpc>
              <a:buClr>
                <a:schemeClr val="tx1"/>
              </a:buClr>
              <a:buFont typeface="Wingdings" pitchFamily="2" charset="2"/>
              <a:buNone/>
            </a:pPr>
            <a:endParaRPr lang="en-US" sz="2400" b="1" dirty="0"/>
          </a:p>
          <a:p>
            <a:pPr lvl="1">
              <a:lnSpc>
                <a:spcPct val="70000"/>
              </a:lnSpc>
              <a:buClr>
                <a:schemeClr val="tx1"/>
              </a:buClr>
            </a:pPr>
            <a:r>
              <a:rPr lang="en-US" b="1" dirty="0"/>
              <a:t>Which could cause injury to employees</a:t>
            </a:r>
            <a:r>
              <a:rPr lang="en-US" dirty="0"/>
              <a:t> </a:t>
            </a:r>
            <a:r>
              <a:rPr lang="en-US" b="1" dirty="0"/>
              <a:t>                            </a:t>
            </a:r>
            <a:endParaRPr lang="en-US" b="1" dirty="0">
              <a:solidFill>
                <a:schemeClr val="folHlink"/>
              </a:solidFill>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7490" name="Rectangle 2"/>
          <p:cNvSpPr>
            <a:spLocks noGrp="1" noChangeArrowheads="1"/>
          </p:cNvSpPr>
          <p:nvPr>
            <p:ph type="title"/>
          </p:nvPr>
        </p:nvSpPr>
        <p:spPr>
          <a:xfrm>
            <a:off x="533400" y="457200"/>
            <a:ext cx="8226425" cy="895350"/>
          </a:xfrm>
          <a:noFill/>
        </p:spPr>
        <p:txBody>
          <a:bodyPr/>
          <a:lstStyle/>
          <a:p>
            <a:r>
              <a:rPr lang="en-US" dirty="0"/>
              <a:t>Lockout/</a:t>
            </a:r>
            <a:r>
              <a:rPr lang="en-US" dirty="0" err="1"/>
              <a:t>Tagout</a:t>
            </a:r>
            <a:endParaRPr lang="en-US" dirty="0"/>
          </a:p>
        </p:txBody>
      </p:sp>
      <p:sp>
        <p:nvSpPr>
          <p:cNvPr id="1087491" name="Rectangle 3"/>
          <p:cNvSpPr>
            <a:spLocks noGrp="1" noChangeArrowheads="1"/>
          </p:cNvSpPr>
          <p:nvPr>
            <p:ph sz="quarter" idx="1"/>
          </p:nvPr>
        </p:nvSpPr>
        <p:spPr>
          <a:xfrm>
            <a:off x="838200" y="1841500"/>
            <a:ext cx="7696200" cy="4017963"/>
          </a:xfrm>
        </p:spPr>
        <p:txBody>
          <a:bodyPr>
            <a:normAutofit/>
          </a:bodyPr>
          <a:lstStyle/>
          <a:p>
            <a:pPr>
              <a:buClr>
                <a:schemeClr val="tx1"/>
              </a:buClr>
              <a:buSzPct val="95000"/>
              <a:buFontTx/>
              <a:buNone/>
            </a:pPr>
            <a:r>
              <a:rPr lang="en-US" sz="2400" dirty="0"/>
              <a:t>   </a:t>
            </a:r>
            <a:r>
              <a:rPr lang="en-US" dirty="0"/>
              <a:t>All printing facilities must comply if you perform any service or maintenance on any powered equipment</a:t>
            </a:r>
          </a:p>
          <a:p>
            <a:pPr>
              <a:buClr>
                <a:schemeClr val="tx1"/>
              </a:buClr>
              <a:buSzPct val="95000"/>
              <a:buFontTx/>
              <a:buNone/>
            </a:pPr>
            <a:endParaRPr lang="en-US" sz="2400" b="1" dirty="0"/>
          </a:p>
          <a:p>
            <a:pPr>
              <a:buClr>
                <a:schemeClr val="tx1"/>
              </a:buClr>
              <a:buSzPct val="95000"/>
              <a:buFontTx/>
              <a:buNone/>
            </a:pPr>
            <a:r>
              <a:rPr lang="en-US" sz="2400" dirty="0"/>
              <a:t>   </a:t>
            </a:r>
            <a:r>
              <a:rPr lang="en-US" dirty="0"/>
              <a:t>Designed to protect employees from injury during </a:t>
            </a:r>
            <a:r>
              <a:rPr lang="en-US" b="1" i="1" dirty="0"/>
              <a:t>Service and Maintenance</a:t>
            </a:r>
          </a:p>
          <a:p>
            <a:pPr>
              <a:buClr>
                <a:schemeClr val="tx1"/>
              </a:buClr>
              <a:buSzPct val="95000"/>
              <a:buFontTx/>
              <a:buNone/>
            </a:pPr>
            <a:endParaRPr lang="en-US" b="1" i="1" dirty="0"/>
          </a:p>
          <a:p>
            <a:pPr>
              <a:buClr>
                <a:schemeClr val="tx1"/>
              </a:buClr>
              <a:buSzPct val="95000"/>
              <a:buFontTx/>
              <a:buNone/>
            </a:pPr>
            <a:r>
              <a:rPr lang="en-US" b="1" i="1" dirty="0"/>
              <a:t>               Must be Site Specific</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538" name="Rectangle 2"/>
          <p:cNvSpPr>
            <a:spLocks noGrp="1" noChangeArrowheads="1"/>
          </p:cNvSpPr>
          <p:nvPr>
            <p:ph type="title"/>
          </p:nvPr>
        </p:nvSpPr>
        <p:spPr>
          <a:xfrm>
            <a:off x="533400" y="400050"/>
            <a:ext cx="8135938" cy="895350"/>
          </a:xfrm>
          <a:noFill/>
        </p:spPr>
        <p:txBody>
          <a:bodyPr/>
          <a:lstStyle/>
          <a:p>
            <a:r>
              <a:rPr lang="en-US" dirty="0"/>
              <a:t>Application</a:t>
            </a:r>
          </a:p>
        </p:txBody>
      </p:sp>
      <p:sp>
        <p:nvSpPr>
          <p:cNvPr id="1089539" name="Rectangle 3"/>
          <p:cNvSpPr>
            <a:spLocks noGrp="1" noChangeArrowheads="1"/>
          </p:cNvSpPr>
          <p:nvPr>
            <p:ph sz="quarter" idx="1"/>
          </p:nvPr>
        </p:nvSpPr>
        <p:spPr>
          <a:xfrm>
            <a:off x="609600" y="1524000"/>
            <a:ext cx="7924800" cy="4191000"/>
          </a:xfrm>
        </p:spPr>
        <p:txBody>
          <a:bodyPr>
            <a:normAutofit/>
          </a:bodyPr>
          <a:lstStyle/>
          <a:p>
            <a:pPr>
              <a:lnSpc>
                <a:spcPct val="90000"/>
              </a:lnSpc>
              <a:buClr>
                <a:schemeClr val="tx1"/>
              </a:buClr>
              <a:buFontTx/>
              <a:buChar char=" "/>
            </a:pPr>
            <a:r>
              <a:rPr lang="en-US" b="1" dirty="0"/>
              <a:t>Application of lockout/tagout is required:</a:t>
            </a:r>
            <a:endParaRPr lang="en-US" dirty="0"/>
          </a:p>
          <a:p>
            <a:pPr>
              <a:lnSpc>
                <a:spcPct val="90000"/>
              </a:lnSpc>
              <a:buClr>
                <a:schemeClr val="tx1"/>
              </a:buClr>
              <a:buFontTx/>
              <a:buChar char=" "/>
            </a:pPr>
            <a:endParaRPr lang="en-US" dirty="0"/>
          </a:p>
          <a:p>
            <a:pPr lvl="1">
              <a:lnSpc>
                <a:spcPct val="90000"/>
              </a:lnSpc>
              <a:buClr>
                <a:schemeClr val="tx1"/>
              </a:buClr>
              <a:buSzPct val="95000"/>
              <a:buFontTx/>
              <a:buChar char="•"/>
            </a:pPr>
            <a:r>
              <a:rPr lang="en-US" dirty="0"/>
              <a:t>When servicing and/or maintaining machines or equipment </a:t>
            </a:r>
          </a:p>
          <a:p>
            <a:pPr lvl="1">
              <a:lnSpc>
                <a:spcPct val="90000"/>
              </a:lnSpc>
              <a:buClr>
                <a:schemeClr val="tx1"/>
              </a:buClr>
              <a:buSzPct val="95000"/>
              <a:buFontTx/>
              <a:buNone/>
            </a:pPr>
            <a:endParaRPr lang="en-US" dirty="0"/>
          </a:p>
          <a:p>
            <a:pPr lvl="1">
              <a:lnSpc>
                <a:spcPct val="90000"/>
              </a:lnSpc>
              <a:buClr>
                <a:schemeClr val="tx1"/>
              </a:buClr>
              <a:buSzPct val="95000"/>
              <a:buFontTx/>
              <a:buChar char="•"/>
            </a:pPr>
            <a:r>
              <a:rPr lang="en-US" dirty="0"/>
              <a:t>If it is necessary to remove a guard or bypass safety device or interlock</a:t>
            </a:r>
          </a:p>
          <a:p>
            <a:pPr lvl="1">
              <a:lnSpc>
                <a:spcPct val="90000"/>
              </a:lnSpc>
              <a:buClr>
                <a:schemeClr val="tx1"/>
              </a:buClr>
              <a:buSzPct val="95000"/>
              <a:buFontTx/>
              <a:buNone/>
            </a:pPr>
            <a:endParaRPr lang="en-US" dirty="0"/>
          </a:p>
          <a:p>
            <a:pPr lvl="1">
              <a:lnSpc>
                <a:spcPct val="90000"/>
              </a:lnSpc>
              <a:buClr>
                <a:schemeClr val="tx1"/>
              </a:buClr>
              <a:buSzPct val="95000"/>
              <a:buFontTx/>
              <a:buChar char="•"/>
            </a:pPr>
            <a:r>
              <a:rPr lang="en-US" dirty="0"/>
              <a:t>If the potential to be exposed to hazardous energy exists </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826" name="Rectangle 2"/>
          <p:cNvSpPr>
            <a:spLocks noGrp="1" noChangeArrowheads="1"/>
          </p:cNvSpPr>
          <p:nvPr>
            <p:ph type="title"/>
          </p:nvPr>
        </p:nvSpPr>
        <p:spPr>
          <a:xfrm>
            <a:off x="228600" y="381000"/>
            <a:ext cx="8534400" cy="838200"/>
          </a:xfrm>
          <a:noFill/>
          <a:ln/>
        </p:spPr>
        <p:txBody>
          <a:bodyPr lIns="90488" tIns="44450" rIns="90488" bIns="44450" anchor="b"/>
          <a:lstStyle/>
          <a:p>
            <a:r>
              <a:rPr lang="en-US" dirty="0"/>
              <a:t>Modes of Operations</a:t>
            </a:r>
          </a:p>
        </p:txBody>
      </p:sp>
      <p:sp>
        <p:nvSpPr>
          <p:cNvPr id="1101827" name="Rectangle 3"/>
          <p:cNvSpPr>
            <a:spLocks noGrp="1" noChangeArrowheads="1"/>
          </p:cNvSpPr>
          <p:nvPr>
            <p:ph sz="quarter" idx="1"/>
          </p:nvPr>
        </p:nvSpPr>
        <p:spPr>
          <a:xfrm>
            <a:off x="152400" y="1295400"/>
            <a:ext cx="8077200" cy="5410200"/>
          </a:xfrm>
          <a:noFill/>
          <a:ln/>
        </p:spPr>
        <p:txBody>
          <a:bodyPr lIns="90488" tIns="44450" rIns="90488" bIns="44450"/>
          <a:lstStyle/>
          <a:p>
            <a:pPr marL="342900" indent="-342900">
              <a:buClr>
                <a:srgbClr val="E2E705"/>
              </a:buClr>
              <a:buSzPct val="105000"/>
              <a:buFont typeface="Wingdings" pitchFamily="2" charset="2"/>
              <a:buNone/>
            </a:pPr>
            <a:r>
              <a:rPr lang="en-US" dirty="0">
                <a:solidFill>
                  <a:srgbClr val="F9FC72"/>
                </a:solidFill>
              </a:rPr>
              <a:t>   </a:t>
            </a:r>
            <a:r>
              <a:rPr lang="en-US" dirty="0"/>
              <a:t>Production</a:t>
            </a:r>
            <a:r>
              <a:rPr lang="en-US" b="1" dirty="0"/>
              <a:t> – </a:t>
            </a:r>
          </a:p>
          <a:p>
            <a:pPr marL="342900" indent="-342900">
              <a:buClr>
                <a:srgbClr val="E2E705"/>
              </a:buClr>
              <a:buSzPct val="105000"/>
              <a:buFont typeface="Wingdings" pitchFamily="2" charset="2"/>
              <a:buNone/>
            </a:pPr>
            <a:r>
              <a:rPr lang="en-US" sz="2200" b="1" dirty="0"/>
              <a:t>	Equipment is used in normal production</a:t>
            </a:r>
          </a:p>
          <a:p>
            <a:pPr marL="342900" indent="-342900">
              <a:buClr>
                <a:srgbClr val="E2E705"/>
              </a:buClr>
              <a:buSzPct val="105000"/>
              <a:buFont typeface="Wingdings" pitchFamily="2" charset="2"/>
              <a:buNone/>
            </a:pPr>
            <a:r>
              <a:rPr lang="en-US" b="1" i="1" dirty="0"/>
              <a:t>   </a:t>
            </a:r>
          </a:p>
          <a:p>
            <a:pPr marL="342900" indent="-342900">
              <a:buClr>
                <a:srgbClr val="E2E705"/>
              </a:buClr>
              <a:buSzPct val="105000"/>
              <a:buFont typeface="Wingdings" pitchFamily="2" charset="2"/>
              <a:buNone/>
            </a:pPr>
            <a:r>
              <a:rPr lang="en-US" b="1" i="1" dirty="0"/>
              <a:t>   </a:t>
            </a:r>
            <a:r>
              <a:rPr lang="en-US" dirty="0"/>
              <a:t>Service and Maintenance </a:t>
            </a:r>
            <a:r>
              <a:rPr lang="en-US" b="1" dirty="0"/>
              <a:t>– </a:t>
            </a:r>
          </a:p>
          <a:p>
            <a:pPr marL="342900" indent="-342900">
              <a:buClr>
                <a:srgbClr val="E2E705"/>
              </a:buClr>
              <a:buSzPct val="105000"/>
              <a:buFont typeface="Wingdings" pitchFamily="2" charset="2"/>
              <a:buNone/>
            </a:pPr>
            <a:r>
              <a:rPr lang="en-US" sz="2200" b="1" dirty="0"/>
              <a:t>	Extensive service </a:t>
            </a:r>
            <a:endParaRPr lang="en-US" sz="1800" b="1" dirty="0"/>
          </a:p>
          <a:p>
            <a:pPr marL="1600200" lvl="3" indent="-228600">
              <a:buClr>
                <a:schemeClr val="tx1"/>
              </a:buClr>
            </a:pPr>
            <a:r>
              <a:rPr lang="en-US" sz="1800" dirty="0"/>
              <a:t>Operator cannot maintain exclusive control </a:t>
            </a:r>
          </a:p>
          <a:p>
            <a:pPr marL="1600200" lvl="3" indent="-228600">
              <a:buClr>
                <a:schemeClr val="tx1"/>
              </a:buClr>
            </a:pPr>
            <a:r>
              <a:rPr lang="en-US" sz="1800" dirty="0"/>
              <a:t>Guards /barriers removed</a:t>
            </a:r>
            <a:endParaRPr lang="en-US" sz="2400" b="1" dirty="0"/>
          </a:p>
          <a:p>
            <a:pPr marL="342900" indent="-342900">
              <a:buFont typeface="Wingdings" pitchFamily="2" charset="2"/>
              <a:buNone/>
            </a:pPr>
            <a:r>
              <a:rPr lang="en-US" b="1" i="1" dirty="0"/>
              <a:t>   </a:t>
            </a:r>
            <a:r>
              <a:rPr lang="en-US" dirty="0"/>
              <a:t>Minor Service</a:t>
            </a:r>
            <a:r>
              <a:rPr lang="en-US" sz="2400" b="1" dirty="0"/>
              <a:t> -  </a:t>
            </a:r>
          </a:p>
          <a:p>
            <a:pPr marL="342900" indent="-342900">
              <a:buFont typeface="Wingdings" pitchFamily="2" charset="2"/>
              <a:buNone/>
            </a:pPr>
            <a:r>
              <a:rPr lang="en-US" sz="2400" b="1" dirty="0"/>
              <a:t>	</a:t>
            </a:r>
            <a:r>
              <a:rPr lang="en-US" sz="2200" b="1" dirty="0"/>
              <a:t>Non-extensive service &amp; (Routine, Repetitive, Integral)</a:t>
            </a:r>
          </a:p>
        </p:txBody>
      </p:sp>
      <p:sp>
        <p:nvSpPr>
          <p:cNvPr id="1101828" name="Rectangle 4"/>
          <p:cNvSpPr>
            <a:spLocks noChangeArrowheads="1"/>
          </p:cNvSpPr>
          <p:nvPr/>
        </p:nvSpPr>
        <p:spPr bwMode="auto">
          <a:xfrm>
            <a:off x="195263" y="2211388"/>
            <a:ext cx="9144000" cy="1587"/>
          </a:xfrm>
          <a:prstGeom prst="rect">
            <a:avLst/>
          </a:prstGeom>
          <a:noFill/>
          <a:ln w="12700">
            <a:noFill/>
            <a:miter lim="800000"/>
            <a:headEnd/>
            <a:tailEnd/>
          </a:ln>
          <a:effectLst/>
        </p:spPr>
        <p:txBody>
          <a:bodyPr wrap="none" anchor="ctr"/>
          <a:lstStyle/>
          <a:p>
            <a:endParaRPr lang="en-US"/>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2852" name="Rectangle 4"/>
          <p:cNvSpPr>
            <a:spLocks noGrp="1" noChangeArrowheads="1"/>
          </p:cNvSpPr>
          <p:nvPr>
            <p:ph type="title"/>
          </p:nvPr>
        </p:nvSpPr>
        <p:spPr>
          <a:xfrm>
            <a:off x="228600" y="381000"/>
            <a:ext cx="8077200" cy="914400"/>
          </a:xfrm>
        </p:spPr>
        <p:txBody>
          <a:bodyPr/>
          <a:lstStyle/>
          <a:p>
            <a:r>
              <a:rPr lang="en-US" dirty="0"/>
              <a:t>Production Mode</a:t>
            </a:r>
          </a:p>
        </p:txBody>
      </p:sp>
      <p:sp>
        <p:nvSpPr>
          <p:cNvPr id="1102850" name="Rectangle 2"/>
          <p:cNvSpPr>
            <a:spLocks noGrp="1" noChangeArrowheads="1"/>
          </p:cNvSpPr>
          <p:nvPr>
            <p:ph type="body" sz="half" idx="1"/>
          </p:nvPr>
        </p:nvSpPr>
        <p:spPr>
          <a:xfrm>
            <a:off x="609600" y="1524000"/>
            <a:ext cx="7239000" cy="4648200"/>
          </a:xfrm>
          <a:noFill/>
          <a:ln/>
        </p:spPr>
        <p:txBody>
          <a:bodyPr lIns="90488" tIns="44450" rIns="90488" bIns="44450"/>
          <a:lstStyle/>
          <a:p>
            <a:pPr>
              <a:lnSpc>
                <a:spcPct val="160000"/>
              </a:lnSpc>
              <a:buClr>
                <a:srgbClr val="E2E705"/>
              </a:buClr>
              <a:buSzPct val="95000"/>
              <a:buFont typeface="Wingdings" pitchFamily="2" charset="2"/>
              <a:buNone/>
            </a:pPr>
            <a:r>
              <a:rPr lang="en-US" sz="2400" b="1" dirty="0"/>
              <a:t>Machine Guarding Applies:</a:t>
            </a:r>
            <a:r>
              <a:rPr lang="en-US" sz="2000" b="1" dirty="0"/>
              <a:t>                    </a:t>
            </a:r>
          </a:p>
          <a:p>
            <a:pPr>
              <a:lnSpc>
                <a:spcPct val="160000"/>
              </a:lnSpc>
              <a:buClr>
                <a:srgbClr val="E2E705"/>
              </a:buClr>
              <a:buSzPct val="95000"/>
              <a:buFont typeface="Wingdings" pitchFamily="2" charset="2"/>
              <a:buNone/>
            </a:pPr>
            <a:r>
              <a:rPr lang="en-US" sz="2000" b="1" dirty="0"/>
              <a:t>	  </a:t>
            </a:r>
            <a:r>
              <a:rPr lang="en-US" sz="2400" dirty="0"/>
              <a:t>Panels		     		Fixed Guards</a:t>
            </a:r>
          </a:p>
          <a:p>
            <a:pPr>
              <a:lnSpc>
                <a:spcPct val="160000"/>
              </a:lnSpc>
              <a:buClr>
                <a:srgbClr val="E2E705"/>
              </a:buClr>
              <a:buSzPct val="95000"/>
              <a:buFont typeface="Wingdings" pitchFamily="2" charset="2"/>
              <a:buNone/>
            </a:pPr>
            <a:r>
              <a:rPr lang="en-US" sz="2400" dirty="0"/>
              <a:t>    Cages/Doors 			Movable Guards </a:t>
            </a:r>
          </a:p>
          <a:p>
            <a:pPr>
              <a:lnSpc>
                <a:spcPct val="160000"/>
              </a:lnSpc>
              <a:buClr>
                <a:srgbClr val="E2E705"/>
              </a:buClr>
              <a:buSzPct val="95000"/>
              <a:buFont typeface="Wingdings" pitchFamily="2" charset="2"/>
              <a:buNone/>
            </a:pPr>
            <a:r>
              <a:rPr lang="en-US" sz="2400" dirty="0"/>
              <a:t>    Covers				Nip Guards</a:t>
            </a:r>
          </a:p>
          <a:p>
            <a:pPr>
              <a:lnSpc>
                <a:spcPct val="160000"/>
              </a:lnSpc>
              <a:buClr>
                <a:srgbClr val="E2E705"/>
              </a:buClr>
              <a:buSzPct val="95000"/>
              <a:buFont typeface="Wingdings" pitchFamily="2" charset="2"/>
              <a:buNone/>
            </a:pPr>
            <a:r>
              <a:rPr lang="en-US" sz="2400" dirty="0"/>
              <a:t>    Trip Guards			Barrier Guards</a:t>
            </a:r>
          </a:p>
          <a:p>
            <a:pPr>
              <a:lnSpc>
                <a:spcPct val="160000"/>
              </a:lnSpc>
              <a:buClr>
                <a:srgbClr val="E2E705"/>
              </a:buClr>
              <a:buSzPct val="95000"/>
              <a:buFont typeface="Wingdings" pitchFamily="2" charset="2"/>
              <a:buNone/>
            </a:pPr>
            <a:r>
              <a:rPr lang="en-US" sz="2400" dirty="0"/>
              <a:t>                      (Electronic Safety Devices)</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3876" name="Rectangle 4"/>
          <p:cNvSpPr>
            <a:spLocks noGrp="1" noChangeArrowheads="1"/>
          </p:cNvSpPr>
          <p:nvPr>
            <p:ph type="title"/>
          </p:nvPr>
        </p:nvSpPr>
        <p:spPr>
          <a:xfrm>
            <a:off x="304800" y="381000"/>
            <a:ext cx="8229600" cy="990600"/>
          </a:xfrm>
        </p:spPr>
        <p:txBody>
          <a:bodyPr/>
          <a:lstStyle/>
          <a:p>
            <a:r>
              <a:rPr lang="en-US" dirty="0"/>
              <a:t>Service and Maintenance Mode</a:t>
            </a:r>
          </a:p>
        </p:txBody>
      </p:sp>
      <p:sp>
        <p:nvSpPr>
          <p:cNvPr id="1103874" name="Rectangle 2"/>
          <p:cNvSpPr>
            <a:spLocks noGrp="1" noChangeArrowheads="1"/>
          </p:cNvSpPr>
          <p:nvPr>
            <p:ph sz="quarter" idx="1"/>
          </p:nvPr>
        </p:nvSpPr>
        <p:spPr>
          <a:xfrm>
            <a:off x="685800" y="1447800"/>
            <a:ext cx="5943600" cy="2667000"/>
          </a:xfrm>
          <a:noFill/>
          <a:ln/>
        </p:spPr>
        <p:txBody>
          <a:bodyPr lIns="90488" tIns="44450" rIns="90488" bIns="44450"/>
          <a:lstStyle/>
          <a:p>
            <a:pPr>
              <a:lnSpc>
                <a:spcPct val="90000"/>
              </a:lnSpc>
              <a:buFont typeface="Wingdings" pitchFamily="2" charset="2"/>
              <a:buNone/>
            </a:pPr>
            <a:r>
              <a:rPr lang="en-US" sz="2400" b="1" dirty="0"/>
              <a:t>Lockout/Tagout Applies:</a:t>
            </a:r>
          </a:p>
          <a:p>
            <a:pPr>
              <a:lnSpc>
                <a:spcPct val="90000"/>
              </a:lnSpc>
              <a:buFont typeface="Wingdings" pitchFamily="2" charset="2"/>
              <a:buNone/>
            </a:pPr>
            <a:endParaRPr lang="en-US" sz="2400" b="1" dirty="0"/>
          </a:p>
          <a:p>
            <a:pPr lvl="1">
              <a:lnSpc>
                <a:spcPct val="100000"/>
              </a:lnSpc>
              <a:buClr>
                <a:schemeClr val="tx1"/>
              </a:buClr>
            </a:pPr>
            <a:r>
              <a:rPr lang="en-US" sz="2000" dirty="0"/>
              <a:t>Energy Control Procedures</a:t>
            </a:r>
          </a:p>
          <a:p>
            <a:pPr lvl="1">
              <a:lnSpc>
                <a:spcPct val="100000"/>
              </a:lnSpc>
              <a:buClr>
                <a:schemeClr val="tx1"/>
              </a:buClr>
              <a:buFont typeface="Wingdings" pitchFamily="2" charset="2"/>
              <a:buNone/>
            </a:pPr>
            <a:endParaRPr lang="en-US" sz="2000" dirty="0"/>
          </a:p>
          <a:p>
            <a:pPr lvl="1">
              <a:lnSpc>
                <a:spcPct val="100000"/>
              </a:lnSpc>
              <a:buClr>
                <a:schemeClr val="tx1"/>
              </a:buClr>
            </a:pPr>
            <a:r>
              <a:rPr lang="en-US" sz="2000" dirty="0"/>
              <a:t>Application of Lockout/Tagout Materials</a:t>
            </a:r>
          </a:p>
          <a:p>
            <a:pPr lvl="1">
              <a:lnSpc>
                <a:spcPct val="100000"/>
              </a:lnSpc>
              <a:buClr>
                <a:schemeClr val="tx1"/>
              </a:buClr>
              <a:buNone/>
            </a:pPr>
            <a:endParaRPr lang="en-US" sz="2000" b="1" dirty="0"/>
          </a:p>
          <a:p>
            <a:pPr>
              <a:lnSpc>
                <a:spcPct val="90000"/>
              </a:lnSpc>
              <a:buFont typeface="Wingdings" pitchFamily="2" charset="2"/>
              <a:buNone/>
            </a:pPr>
            <a:endParaRPr lang="en-US" sz="2000" b="1" dirty="0"/>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22" name="Rectangle 2"/>
          <p:cNvSpPr>
            <a:spLocks noGrp="1" noChangeArrowheads="1"/>
          </p:cNvSpPr>
          <p:nvPr>
            <p:ph type="title"/>
          </p:nvPr>
        </p:nvSpPr>
        <p:spPr>
          <a:xfrm>
            <a:off x="152400" y="457200"/>
            <a:ext cx="8126413" cy="914400"/>
          </a:xfrm>
          <a:noFill/>
        </p:spPr>
        <p:txBody>
          <a:bodyPr>
            <a:normAutofit/>
          </a:bodyPr>
          <a:lstStyle/>
          <a:p>
            <a:r>
              <a:rPr lang="en-US" dirty="0"/>
              <a:t>Minor Service Mode</a:t>
            </a:r>
          </a:p>
        </p:txBody>
      </p:sp>
      <p:sp>
        <p:nvSpPr>
          <p:cNvPr id="1105923" name="Rectangle 3"/>
          <p:cNvSpPr>
            <a:spLocks noGrp="1" noChangeArrowheads="1"/>
          </p:cNvSpPr>
          <p:nvPr>
            <p:ph sz="quarter" idx="1"/>
          </p:nvPr>
        </p:nvSpPr>
        <p:spPr>
          <a:xfrm>
            <a:off x="762000" y="1527175"/>
            <a:ext cx="7848600" cy="4489450"/>
          </a:xfrm>
        </p:spPr>
        <p:txBody>
          <a:bodyPr>
            <a:normAutofit/>
          </a:bodyPr>
          <a:lstStyle/>
          <a:p>
            <a:pPr>
              <a:lnSpc>
                <a:spcPct val="90000"/>
              </a:lnSpc>
              <a:buClr>
                <a:schemeClr val="tx1"/>
              </a:buClr>
              <a:buSzPct val="95000"/>
              <a:buFontTx/>
              <a:buNone/>
            </a:pPr>
            <a:r>
              <a:rPr lang="en-US" dirty="0"/>
              <a:t>   </a:t>
            </a:r>
            <a:r>
              <a:rPr lang="en-US" sz="2400" dirty="0"/>
              <a:t>- Minor tool changes, adjustments or other minor servicing activities, which take place during normal  production operations if they are </a:t>
            </a:r>
            <a:r>
              <a:rPr lang="en-US" sz="2400" b="1" dirty="0"/>
              <a:t>routine, repetitive, and integral</a:t>
            </a:r>
            <a:r>
              <a:rPr lang="en-US" sz="2400" dirty="0"/>
              <a:t> to the use of the equipment for production” </a:t>
            </a:r>
          </a:p>
          <a:p>
            <a:pPr>
              <a:lnSpc>
                <a:spcPct val="90000"/>
              </a:lnSpc>
              <a:buClr>
                <a:schemeClr val="tx1"/>
              </a:buClr>
              <a:buSzPct val="95000"/>
              <a:buFontTx/>
              <a:buNone/>
            </a:pPr>
            <a:endParaRPr lang="en-US" sz="2400" dirty="0"/>
          </a:p>
          <a:p>
            <a:pPr>
              <a:lnSpc>
                <a:spcPct val="90000"/>
              </a:lnSpc>
              <a:buClr>
                <a:schemeClr val="tx1"/>
              </a:buClr>
              <a:buSzPct val="95000"/>
              <a:buFontTx/>
              <a:buNone/>
            </a:pPr>
            <a:r>
              <a:rPr lang="en-US" sz="2400" dirty="0"/>
              <a:t>   Must take </a:t>
            </a:r>
            <a:r>
              <a:rPr lang="en-US" sz="2400" b="1" dirty="0"/>
              <a:t>alternative protective measures</a:t>
            </a:r>
            <a:r>
              <a:rPr lang="en-US" sz="2400" dirty="0"/>
              <a:t> in lieu of using lockout/tagout to qualify</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22" name="Rectangle 2"/>
          <p:cNvSpPr>
            <a:spLocks noGrp="1" noChangeArrowheads="1"/>
          </p:cNvSpPr>
          <p:nvPr>
            <p:ph type="title"/>
          </p:nvPr>
        </p:nvSpPr>
        <p:spPr>
          <a:xfrm>
            <a:off x="152400" y="457200"/>
            <a:ext cx="8126413" cy="914400"/>
          </a:xfrm>
          <a:noFill/>
        </p:spPr>
        <p:txBody>
          <a:bodyPr>
            <a:normAutofit/>
          </a:bodyPr>
          <a:lstStyle/>
          <a:p>
            <a:r>
              <a:rPr lang="en-US" dirty="0"/>
              <a:t>Minor Service </a:t>
            </a:r>
          </a:p>
        </p:txBody>
      </p:sp>
      <p:sp>
        <p:nvSpPr>
          <p:cNvPr id="1105923" name="Rectangle 3"/>
          <p:cNvSpPr>
            <a:spLocks noGrp="1" noChangeArrowheads="1"/>
          </p:cNvSpPr>
          <p:nvPr>
            <p:ph sz="quarter" idx="1"/>
          </p:nvPr>
        </p:nvSpPr>
        <p:spPr>
          <a:xfrm>
            <a:off x="762000" y="1527175"/>
            <a:ext cx="7315200" cy="4489450"/>
          </a:xfrm>
        </p:spPr>
        <p:txBody>
          <a:bodyPr>
            <a:normAutofit/>
          </a:bodyPr>
          <a:lstStyle/>
          <a:p>
            <a:pPr>
              <a:lnSpc>
                <a:spcPct val="90000"/>
              </a:lnSpc>
              <a:buClr>
                <a:schemeClr val="tx1"/>
              </a:buClr>
              <a:buSzPct val="95000"/>
              <a:buFontTx/>
              <a:buNone/>
            </a:pPr>
            <a:r>
              <a:rPr lang="en-US" dirty="0"/>
              <a:t>  Consider exposure during:</a:t>
            </a:r>
          </a:p>
          <a:p>
            <a:pPr>
              <a:lnSpc>
                <a:spcPct val="90000"/>
              </a:lnSpc>
              <a:buClr>
                <a:schemeClr val="tx1"/>
              </a:buClr>
              <a:buSzPct val="95000"/>
              <a:buFontTx/>
              <a:buNone/>
            </a:pPr>
            <a:r>
              <a:rPr lang="en-US" dirty="0"/>
              <a:t> </a:t>
            </a:r>
          </a:p>
          <a:p>
            <a:pPr>
              <a:lnSpc>
                <a:spcPct val="90000"/>
              </a:lnSpc>
              <a:buClr>
                <a:schemeClr val="tx1"/>
              </a:buClr>
              <a:buSzPct val="95000"/>
              <a:buFont typeface="Arial" pitchFamily="34" charset="0"/>
              <a:buChar char="•"/>
            </a:pPr>
            <a:r>
              <a:rPr lang="en-US" dirty="0"/>
              <a:t>Set-up</a:t>
            </a:r>
          </a:p>
          <a:p>
            <a:pPr>
              <a:lnSpc>
                <a:spcPct val="90000"/>
              </a:lnSpc>
              <a:buClr>
                <a:schemeClr val="tx1"/>
              </a:buClr>
              <a:buSzPct val="95000"/>
              <a:buFont typeface="Arial" pitchFamily="34" charset="0"/>
              <a:buChar char="•"/>
            </a:pPr>
            <a:r>
              <a:rPr lang="en-US" dirty="0"/>
              <a:t>Make-ready</a:t>
            </a:r>
          </a:p>
          <a:p>
            <a:pPr>
              <a:lnSpc>
                <a:spcPct val="90000"/>
              </a:lnSpc>
              <a:buClr>
                <a:schemeClr val="tx1"/>
              </a:buClr>
              <a:buSzPct val="95000"/>
              <a:buFont typeface="Arial" pitchFamily="34" charset="0"/>
              <a:buChar char="•"/>
            </a:pPr>
            <a:r>
              <a:rPr lang="en-US" dirty="0"/>
              <a:t>Equipment cleaning</a:t>
            </a:r>
          </a:p>
          <a:p>
            <a:pPr>
              <a:lnSpc>
                <a:spcPct val="90000"/>
              </a:lnSpc>
              <a:buClr>
                <a:schemeClr val="tx1"/>
              </a:buClr>
              <a:buSzPct val="95000"/>
              <a:buFont typeface="Arial" pitchFamily="34" charset="0"/>
              <a:buChar char="•"/>
            </a:pPr>
            <a:r>
              <a:rPr lang="en-US" dirty="0"/>
              <a:t>Clearing jams and miss-feeds</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pPr eaLnBrk="1" hangingPunct="1"/>
            <a:r>
              <a:rPr lang="en-US" dirty="0">
                <a:solidFill>
                  <a:schemeClr val="tx1"/>
                </a:solidFill>
              </a:rPr>
              <a:t>Causes of Machine Accidents</a:t>
            </a:r>
          </a:p>
        </p:txBody>
      </p:sp>
      <p:sp>
        <p:nvSpPr>
          <p:cNvPr id="6147" name="Rectangle 1027"/>
          <p:cNvSpPr>
            <a:spLocks noGrp="1" noChangeArrowheads="1"/>
          </p:cNvSpPr>
          <p:nvPr>
            <p:ph type="body" idx="1"/>
          </p:nvPr>
        </p:nvSpPr>
        <p:spPr>
          <a:xfrm>
            <a:off x="1454150" y="1981200"/>
            <a:ext cx="7345363" cy="4114800"/>
          </a:xfrm>
        </p:spPr>
        <p:txBody>
          <a:bodyPr/>
          <a:lstStyle/>
          <a:p>
            <a:pPr eaLnBrk="1" hangingPunct="1">
              <a:buFont typeface="Arial" pitchFamily="34" charset="0"/>
              <a:buChar char="•"/>
            </a:pPr>
            <a:r>
              <a:rPr lang="en-US" sz="3000" dirty="0">
                <a:solidFill>
                  <a:schemeClr val="tx1"/>
                </a:solidFill>
              </a:rPr>
              <a:t>Reaching in to “clear” equipment</a:t>
            </a:r>
          </a:p>
          <a:p>
            <a:pPr eaLnBrk="1" hangingPunct="1">
              <a:buNone/>
            </a:pPr>
            <a:endParaRPr lang="en-US" sz="3000" dirty="0">
              <a:solidFill>
                <a:schemeClr val="tx1"/>
              </a:solidFill>
            </a:endParaRPr>
          </a:p>
          <a:p>
            <a:pPr eaLnBrk="1" hangingPunct="1">
              <a:buFont typeface="Arial" pitchFamily="34" charset="0"/>
              <a:buChar char="•"/>
            </a:pPr>
            <a:r>
              <a:rPr lang="en-US" sz="3000" dirty="0">
                <a:solidFill>
                  <a:schemeClr val="tx1"/>
                </a:solidFill>
              </a:rPr>
              <a:t>Missing or loose machine guards</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4114" name="Rectangle 2"/>
          <p:cNvSpPr>
            <a:spLocks noGrp="1" noChangeArrowheads="1"/>
          </p:cNvSpPr>
          <p:nvPr>
            <p:ph type="title"/>
          </p:nvPr>
        </p:nvSpPr>
        <p:spPr>
          <a:xfrm>
            <a:off x="304800" y="434975"/>
            <a:ext cx="8077200" cy="784225"/>
          </a:xfrm>
        </p:spPr>
        <p:txBody>
          <a:bodyPr/>
          <a:lstStyle/>
          <a:p>
            <a:r>
              <a:rPr lang="en-US" dirty="0"/>
              <a:t>Energy Types</a:t>
            </a:r>
          </a:p>
        </p:txBody>
      </p:sp>
      <p:sp>
        <p:nvSpPr>
          <p:cNvPr id="1114115" name="Rectangle 3"/>
          <p:cNvSpPr>
            <a:spLocks noGrp="1" noChangeArrowheads="1"/>
          </p:cNvSpPr>
          <p:nvPr>
            <p:ph sz="quarter" idx="1"/>
          </p:nvPr>
        </p:nvSpPr>
        <p:spPr>
          <a:xfrm>
            <a:off x="685800" y="1447800"/>
            <a:ext cx="7772400" cy="4568825"/>
          </a:xfrm>
        </p:spPr>
        <p:txBody>
          <a:bodyPr>
            <a:normAutofit/>
          </a:bodyPr>
          <a:lstStyle/>
          <a:p>
            <a:pPr>
              <a:lnSpc>
                <a:spcPct val="90000"/>
              </a:lnSpc>
              <a:buClr>
                <a:schemeClr val="tx1"/>
              </a:buClr>
              <a:buSzPct val="95000"/>
              <a:buFontTx/>
              <a:buNone/>
            </a:pPr>
            <a:r>
              <a:rPr lang="en-US" b="1" dirty="0"/>
              <a:t>Typical:</a:t>
            </a:r>
          </a:p>
          <a:p>
            <a:pPr lvl="1">
              <a:lnSpc>
                <a:spcPct val="100000"/>
              </a:lnSpc>
              <a:buClr>
                <a:schemeClr val="tx1"/>
              </a:buClr>
              <a:buSzPct val="95000"/>
              <a:buFontTx/>
              <a:buChar char="•"/>
            </a:pPr>
            <a:endParaRPr lang="en-US" sz="2000" b="1" dirty="0"/>
          </a:p>
          <a:p>
            <a:pPr lvl="1">
              <a:lnSpc>
                <a:spcPct val="100000"/>
              </a:lnSpc>
              <a:buClr>
                <a:schemeClr val="tx1"/>
              </a:buClr>
              <a:buSzPct val="95000"/>
              <a:buFontTx/>
              <a:buChar char="•"/>
            </a:pPr>
            <a:r>
              <a:rPr lang="en-US" b="1" dirty="0"/>
              <a:t>Electrical – </a:t>
            </a:r>
            <a:r>
              <a:rPr lang="en-US" dirty="0"/>
              <a:t>Current through wires &amp; circuits</a:t>
            </a:r>
          </a:p>
          <a:p>
            <a:pPr lvl="1">
              <a:lnSpc>
                <a:spcPct val="100000"/>
              </a:lnSpc>
              <a:buClr>
                <a:schemeClr val="tx1"/>
              </a:buClr>
              <a:buSzPct val="95000"/>
              <a:buFontTx/>
              <a:buNone/>
            </a:pPr>
            <a:endParaRPr lang="en-US" b="1" dirty="0"/>
          </a:p>
          <a:p>
            <a:pPr lvl="1">
              <a:lnSpc>
                <a:spcPct val="100000"/>
              </a:lnSpc>
              <a:buClr>
                <a:schemeClr val="tx1"/>
              </a:buClr>
              <a:buSzPct val="95000"/>
              <a:buFontTx/>
              <a:buChar char="•"/>
            </a:pPr>
            <a:r>
              <a:rPr lang="en-US" b="1" dirty="0"/>
              <a:t>Hydraulic – </a:t>
            </a:r>
            <a:r>
              <a:rPr lang="en-US" dirty="0"/>
              <a:t>Pressurized fluid through pipes/hoses</a:t>
            </a:r>
          </a:p>
          <a:p>
            <a:pPr lvl="1">
              <a:lnSpc>
                <a:spcPct val="100000"/>
              </a:lnSpc>
              <a:buClr>
                <a:schemeClr val="tx1"/>
              </a:buClr>
              <a:buSzPct val="95000"/>
              <a:buFontTx/>
              <a:buNone/>
            </a:pPr>
            <a:endParaRPr lang="en-US" dirty="0"/>
          </a:p>
          <a:p>
            <a:pPr lvl="1">
              <a:lnSpc>
                <a:spcPct val="100000"/>
              </a:lnSpc>
              <a:buClr>
                <a:schemeClr val="tx1"/>
              </a:buClr>
              <a:buSzPct val="95000"/>
              <a:buFontTx/>
              <a:buChar char="•"/>
            </a:pPr>
            <a:r>
              <a:rPr lang="en-US" b="1" dirty="0"/>
              <a:t>Pneumatic – </a:t>
            </a:r>
            <a:r>
              <a:rPr lang="en-US" dirty="0"/>
              <a:t>Compressed air or gas through pipes/hoses</a:t>
            </a:r>
          </a:p>
          <a:p>
            <a:pPr lvl="1">
              <a:lnSpc>
                <a:spcPct val="100000"/>
              </a:lnSpc>
              <a:buClr>
                <a:schemeClr val="tx1"/>
              </a:buClr>
              <a:buSzPct val="95000"/>
              <a:buFontTx/>
              <a:buNone/>
            </a:pPr>
            <a:endParaRPr lang="en-US" dirty="0"/>
          </a:p>
          <a:p>
            <a:pPr lvl="1">
              <a:lnSpc>
                <a:spcPct val="100000"/>
              </a:lnSpc>
              <a:buClr>
                <a:schemeClr val="tx1"/>
              </a:buClr>
              <a:buSzPct val="95000"/>
              <a:buFontTx/>
              <a:buChar char="•"/>
            </a:pPr>
            <a:r>
              <a:rPr lang="en-US" b="1" dirty="0"/>
              <a:t>Mechanical – </a:t>
            </a:r>
            <a:r>
              <a:rPr lang="en-US" dirty="0"/>
              <a:t>Stored energy as in tension springs</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138" name="Rectangle 2"/>
          <p:cNvSpPr>
            <a:spLocks noGrp="1" noChangeArrowheads="1"/>
          </p:cNvSpPr>
          <p:nvPr>
            <p:ph type="title"/>
          </p:nvPr>
        </p:nvSpPr>
        <p:spPr>
          <a:xfrm>
            <a:off x="228600" y="434975"/>
            <a:ext cx="8077200" cy="784225"/>
          </a:xfrm>
        </p:spPr>
        <p:txBody>
          <a:bodyPr/>
          <a:lstStyle/>
          <a:p>
            <a:r>
              <a:rPr lang="en-US" dirty="0"/>
              <a:t>Energy Hazards</a:t>
            </a:r>
          </a:p>
        </p:txBody>
      </p:sp>
      <p:sp>
        <p:nvSpPr>
          <p:cNvPr id="1115139" name="Rectangle 3"/>
          <p:cNvSpPr>
            <a:spLocks noGrp="1" noChangeArrowheads="1"/>
          </p:cNvSpPr>
          <p:nvPr>
            <p:ph sz="quarter" idx="1"/>
          </p:nvPr>
        </p:nvSpPr>
        <p:spPr>
          <a:xfrm>
            <a:off x="838200" y="1447800"/>
            <a:ext cx="6705600" cy="4491038"/>
          </a:xfrm>
        </p:spPr>
        <p:txBody>
          <a:bodyPr/>
          <a:lstStyle/>
          <a:p>
            <a:pPr lvl="1">
              <a:buClr>
                <a:schemeClr val="tx1"/>
              </a:buClr>
              <a:buSzPct val="95000"/>
              <a:buFontTx/>
              <a:buNone/>
            </a:pPr>
            <a:endParaRPr lang="en-US" sz="2000" dirty="0"/>
          </a:p>
          <a:p>
            <a:pPr lvl="1">
              <a:buClr>
                <a:schemeClr val="tx1"/>
              </a:buClr>
              <a:buSzPct val="95000"/>
              <a:buFontTx/>
              <a:buChar char="•"/>
            </a:pPr>
            <a:r>
              <a:rPr lang="en-US" b="1" dirty="0"/>
              <a:t>Electrical</a:t>
            </a:r>
            <a:r>
              <a:rPr lang="en-US" dirty="0"/>
              <a:t> … Electrocution/Burns</a:t>
            </a:r>
          </a:p>
          <a:p>
            <a:pPr lvl="1">
              <a:buClr>
                <a:schemeClr val="tx1"/>
              </a:buClr>
              <a:buSzPct val="95000"/>
              <a:buFontTx/>
              <a:buNone/>
            </a:pPr>
            <a:endParaRPr lang="en-US" dirty="0"/>
          </a:p>
          <a:p>
            <a:pPr lvl="1">
              <a:buClr>
                <a:schemeClr val="tx1"/>
              </a:buClr>
              <a:buSzPct val="95000"/>
              <a:buFontTx/>
              <a:buChar char="•"/>
            </a:pPr>
            <a:r>
              <a:rPr lang="en-US" b="1" dirty="0"/>
              <a:t>Hydraulic</a:t>
            </a:r>
            <a:r>
              <a:rPr lang="en-US" dirty="0"/>
              <a:t> … Punctures/Flying Debris</a:t>
            </a:r>
          </a:p>
          <a:p>
            <a:pPr lvl="1">
              <a:buClr>
                <a:schemeClr val="tx1"/>
              </a:buClr>
              <a:buSzPct val="95000"/>
              <a:buFontTx/>
              <a:buNone/>
            </a:pPr>
            <a:endParaRPr lang="en-US" dirty="0"/>
          </a:p>
          <a:p>
            <a:pPr lvl="1">
              <a:buClr>
                <a:schemeClr val="tx1"/>
              </a:buClr>
              <a:buSzPct val="95000"/>
              <a:buFontTx/>
              <a:buChar char="•"/>
            </a:pPr>
            <a:r>
              <a:rPr lang="en-US" b="1" dirty="0"/>
              <a:t>Pneumatic</a:t>
            </a:r>
            <a:r>
              <a:rPr lang="en-US" dirty="0"/>
              <a:t> … Punctures/Flying Debris</a:t>
            </a:r>
          </a:p>
          <a:p>
            <a:pPr lvl="1">
              <a:buClr>
                <a:schemeClr val="tx1"/>
              </a:buClr>
              <a:buSzPct val="95000"/>
              <a:buFontTx/>
              <a:buNone/>
            </a:pPr>
            <a:endParaRPr lang="en-US" dirty="0"/>
          </a:p>
          <a:p>
            <a:pPr lvl="1">
              <a:buClr>
                <a:schemeClr val="tx1"/>
              </a:buClr>
              <a:buSzPct val="95000"/>
              <a:buFontTx/>
              <a:buChar char="•"/>
            </a:pPr>
            <a:r>
              <a:rPr lang="en-US" b="1" dirty="0"/>
              <a:t>Mechanical</a:t>
            </a:r>
            <a:r>
              <a:rPr lang="en-US" dirty="0"/>
              <a:t> … Crushing/Cutting/ Tearing</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62" name="Rectangle 2"/>
          <p:cNvSpPr>
            <a:spLocks noGrp="1" noChangeArrowheads="1"/>
          </p:cNvSpPr>
          <p:nvPr>
            <p:ph type="title"/>
          </p:nvPr>
        </p:nvSpPr>
        <p:spPr>
          <a:xfrm>
            <a:off x="254000" y="476250"/>
            <a:ext cx="7975600" cy="895350"/>
          </a:xfrm>
          <a:noFill/>
        </p:spPr>
        <p:txBody>
          <a:bodyPr/>
          <a:lstStyle/>
          <a:p>
            <a:r>
              <a:rPr lang="en-US" dirty="0"/>
              <a:t>Individual Lockout Procedures</a:t>
            </a:r>
          </a:p>
        </p:txBody>
      </p:sp>
      <p:sp>
        <p:nvSpPr>
          <p:cNvPr id="1116163" name="Rectangle 3"/>
          <p:cNvSpPr>
            <a:spLocks noGrp="1" noChangeArrowheads="1"/>
          </p:cNvSpPr>
          <p:nvPr>
            <p:ph sz="quarter" idx="1"/>
          </p:nvPr>
        </p:nvSpPr>
        <p:spPr>
          <a:xfrm>
            <a:off x="533400" y="1527175"/>
            <a:ext cx="8001000" cy="4411663"/>
          </a:xfrm>
        </p:spPr>
        <p:txBody>
          <a:bodyPr>
            <a:normAutofit/>
          </a:bodyPr>
          <a:lstStyle/>
          <a:p>
            <a:pPr marL="609600" indent="-609600">
              <a:buClr>
                <a:schemeClr val="tx1"/>
              </a:buClr>
              <a:buSzPct val="95000"/>
              <a:buFontTx/>
              <a:buAutoNum type="arabicPeriod"/>
            </a:pPr>
            <a:r>
              <a:rPr lang="en-US" dirty="0"/>
              <a:t>Review energy control procedures</a:t>
            </a:r>
          </a:p>
          <a:p>
            <a:pPr marL="609600" indent="-609600">
              <a:buClr>
                <a:schemeClr val="tx1"/>
              </a:buClr>
              <a:buSzPct val="95000"/>
              <a:buFontTx/>
              <a:buAutoNum type="arabicPeriod"/>
            </a:pPr>
            <a:r>
              <a:rPr lang="en-US" dirty="0"/>
              <a:t>Notify all </a:t>
            </a:r>
            <a:r>
              <a:rPr lang="en-US" b="1" u="sng" dirty="0"/>
              <a:t>affected</a:t>
            </a:r>
            <a:r>
              <a:rPr lang="en-US" dirty="0"/>
              <a:t> employees</a:t>
            </a:r>
          </a:p>
          <a:p>
            <a:pPr marL="609600" indent="-609600">
              <a:buClr>
                <a:schemeClr val="tx1"/>
              </a:buClr>
              <a:buSzPct val="95000"/>
              <a:buFontTx/>
              <a:buAutoNum type="arabicPeriod"/>
            </a:pPr>
            <a:r>
              <a:rPr lang="en-US" dirty="0"/>
              <a:t>Shut down equipment/machine</a:t>
            </a:r>
          </a:p>
          <a:p>
            <a:pPr marL="609600" indent="-609600">
              <a:buClr>
                <a:schemeClr val="tx1"/>
              </a:buClr>
              <a:buSzPct val="95000"/>
              <a:buFontTx/>
              <a:buAutoNum type="arabicPeriod"/>
            </a:pPr>
            <a:r>
              <a:rPr lang="en-US" dirty="0"/>
              <a:t>Locate and isolate the energy sources</a:t>
            </a:r>
          </a:p>
          <a:p>
            <a:pPr marL="609600" indent="-609600">
              <a:buClr>
                <a:schemeClr val="tx1"/>
              </a:buClr>
              <a:buSzPct val="95000"/>
              <a:buFontTx/>
              <a:buAutoNum type="arabicPeriod"/>
            </a:pPr>
            <a:r>
              <a:rPr lang="en-US" dirty="0"/>
              <a:t>Lockout the energy controls</a:t>
            </a:r>
          </a:p>
          <a:p>
            <a:pPr marL="609600" indent="-609600">
              <a:buClr>
                <a:schemeClr val="tx1"/>
              </a:buClr>
              <a:buSzPct val="95000"/>
              <a:buFontTx/>
              <a:buAutoNum type="arabicPeriod"/>
            </a:pPr>
            <a:r>
              <a:rPr lang="en-US" dirty="0"/>
              <a:t>Test the operating controls</a:t>
            </a:r>
          </a:p>
          <a:p>
            <a:pPr marL="609600" indent="-609600">
              <a:buClr>
                <a:schemeClr val="tx1"/>
              </a:buClr>
              <a:buSzPct val="95000"/>
              <a:buFontTx/>
              <a:buAutoNum type="arabicPeriod"/>
            </a:pPr>
            <a:r>
              <a:rPr lang="en-US" dirty="0"/>
              <a:t>Return the controls to “off” and re-test</a:t>
            </a:r>
          </a:p>
          <a:p>
            <a:pPr marL="609600" indent="-609600">
              <a:buClr>
                <a:schemeClr val="tx1"/>
              </a:buClr>
              <a:buSzPct val="95000"/>
              <a:buFontTx/>
              <a:buAutoNum type="arabicPeriod"/>
            </a:pPr>
            <a:r>
              <a:rPr lang="en-US" dirty="0"/>
              <a:t>Perform service /maintenance</a:t>
            </a: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8210" name="Rectangle 2"/>
          <p:cNvSpPr>
            <a:spLocks noGrp="1" noChangeArrowheads="1"/>
          </p:cNvSpPr>
          <p:nvPr>
            <p:ph type="title"/>
          </p:nvPr>
        </p:nvSpPr>
        <p:spPr>
          <a:xfrm>
            <a:off x="381000" y="457200"/>
            <a:ext cx="8077200" cy="914400"/>
          </a:xfrm>
        </p:spPr>
        <p:txBody>
          <a:bodyPr/>
          <a:lstStyle/>
          <a:p>
            <a:r>
              <a:rPr lang="en-US" dirty="0"/>
              <a:t>Energy Control Procedure</a:t>
            </a:r>
          </a:p>
        </p:txBody>
      </p:sp>
      <p:sp>
        <p:nvSpPr>
          <p:cNvPr id="1118211" name="Rectangle 3"/>
          <p:cNvSpPr>
            <a:spLocks noGrp="1" noChangeArrowheads="1"/>
          </p:cNvSpPr>
          <p:nvPr>
            <p:ph type="body" sz="half" idx="1"/>
          </p:nvPr>
        </p:nvSpPr>
        <p:spPr>
          <a:xfrm>
            <a:off x="685800" y="1447800"/>
            <a:ext cx="5410200" cy="609600"/>
          </a:xfrm>
        </p:spPr>
        <p:txBody>
          <a:bodyPr>
            <a:normAutofit/>
          </a:bodyPr>
          <a:lstStyle/>
          <a:p>
            <a:pPr>
              <a:lnSpc>
                <a:spcPct val="80000"/>
              </a:lnSpc>
              <a:buFont typeface="Wingdings" pitchFamily="2" charset="2"/>
              <a:buNone/>
            </a:pPr>
            <a:r>
              <a:rPr lang="en-US" sz="1800" b="1" u="sng" dirty="0"/>
              <a:t>MACHINE SPECIFIC !!!</a:t>
            </a:r>
            <a:r>
              <a:rPr lang="en-US" sz="2400" dirty="0"/>
              <a:t>      	      </a:t>
            </a:r>
          </a:p>
          <a:p>
            <a:pPr>
              <a:lnSpc>
                <a:spcPct val="80000"/>
              </a:lnSpc>
              <a:buFont typeface="Wingdings" pitchFamily="2" charset="2"/>
              <a:buNone/>
            </a:pPr>
            <a:endParaRPr lang="en-US" sz="1600" dirty="0"/>
          </a:p>
        </p:txBody>
      </p:sp>
      <p:graphicFrame>
        <p:nvGraphicFramePr>
          <p:cNvPr id="1118212" name="Group 4"/>
          <p:cNvGraphicFramePr>
            <a:graphicFrameLocks noGrp="1"/>
          </p:cNvGraphicFramePr>
          <p:nvPr>
            <p:ph sz="half" idx="2"/>
          </p:nvPr>
        </p:nvGraphicFramePr>
        <p:xfrm>
          <a:off x="1371600" y="2590800"/>
          <a:ext cx="6000750" cy="3043238"/>
        </p:xfrm>
        <a:graphic>
          <a:graphicData uri="http://schemas.openxmlformats.org/drawingml/2006/table">
            <a:tbl>
              <a:tblPr/>
              <a:tblGrid>
                <a:gridCol w="2000250">
                  <a:extLst>
                    <a:ext uri="{9D8B030D-6E8A-4147-A177-3AD203B41FA5}">
                      <a16:colId xmlns:a16="http://schemas.microsoft.com/office/drawing/2014/main" val="20000"/>
                    </a:ext>
                  </a:extLst>
                </a:gridCol>
                <a:gridCol w="2000250">
                  <a:extLst>
                    <a:ext uri="{9D8B030D-6E8A-4147-A177-3AD203B41FA5}">
                      <a16:colId xmlns:a16="http://schemas.microsoft.com/office/drawing/2014/main" val="20001"/>
                    </a:ext>
                  </a:extLst>
                </a:gridCol>
                <a:gridCol w="2000250">
                  <a:extLst>
                    <a:ext uri="{9D8B030D-6E8A-4147-A177-3AD203B41FA5}">
                      <a16:colId xmlns:a16="http://schemas.microsoft.com/office/drawing/2014/main" val="20002"/>
                    </a:ext>
                  </a:extLst>
                </a:gridCol>
              </a:tblGrid>
              <a:tr h="6223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90000"/>
                        <a:buFont typeface="Wingdings" pitchFamily="2" charset="2"/>
                        <a:buNone/>
                        <a:tabLst/>
                      </a:pPr>
                      <a:r>
                        <a:rPr kumimoji="0" lang="en-US" sz="1400" b="1" i="0" u="none" strike="noStrike" cap="none" normalizeH="0" baseline="0" dirty="0">
                          <a:ln>
                            <a:noFill/>
                          </a:ln>
                          <a:solidFill>
                            <a:schemeClr val="tx1"/>
                          </a:solidFill>
                          <a:effectLst/>
                          <a:latin typeface="Helvetica" pitchFamily="1" charset="0"/>
                          <a:ea typeface="ヒラギノ角ゴ Pro W3" pitchFamily="1" charset="-128"/>
                        </a:rPr>
                        <a:t>Energy Type &amp; Magnitude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90000"/>
                        <a:buFont typeface="Wingdings" pitchFamily="2" charset="2"/>
                        <a:buNone/>
                        <a:tabLst/>
                      </a:pPr>
                      <a:r>
                        <a:rPr kumimoji="0" lang="en-US" sz="1400" b="1" i="0" u="none" strike="noStrike" cap="none" normalizeH="0" baseline="0" dirty="0">
                          <a:ln>
                            <a:noFill/>
                          </a:ln>
                          <a:solidFill>
                            <a:schemeClr val="tx1"/>
                          </a:solidFill>
                          <a:effectLst/>
                          <a:latin typeface="Helvetica" pitchFamily="1" charset="0"/>
                          <a:ea typeface="ヒラギノ角ゴ Pro W3" pitchFamily="1" charset="-128"/>
                        </a:rPr>
                        <a:t>Cut Off  Location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90000"/>
                        <a:buFont typeface="Wingdings" pitchFamily="2" charset="2"/>
                        <a:buNone/>
                        <a:tabLst/>
                      </a:pPr>
                      <a:r>
                        <a:rPr kumimoji="0" lang="en-US" sz="1400" b="1" i="0" u="none" strike="noStrike" cap="none" normalizeH="0" baseline="0" dirty="0">
                          <a:ln>
                            <a:noFill/>
                          </a:ln>
                          <a:solidFill>
                            <a:schemeClr val="tx1"/>
                          </a:solidFill>
                          <a:effectLst/>
                          <a:latin typeface="Helvetica" pitchFamily="1" charset="0"/>
                          <a:ea typeface="ヒラギノ角ゴ Pro W3" pitchFamily="1" charset="-128"/>
                        </a:rPr>
                        <a:t>Steps for Isolation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2420938">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90000"/>
                        <a:buFont typeface="Wingdings" pitchFamily="2" charset="2"/>
                        <a:buNone/>
                        <a:tabLst/>
                      </a:pPr>
                      <a:r>
                        <a:rPr kumimoji="0" lang="en-US" sz="1400" b="1" i="0" u="none" strike="noStrike" cap="none" normalizeH="0" baseline="0" dirty="0">
                          <a:ln>
                            <a:noFill/>
                          </a:ln>
                          <a:solidFill>
                            <a:schemeClr val="tx1"/>
                          </a:solidFill>
                          <a:effectLst/>
                          <a:latin typeface="Helvetica" pitchFamily="1" charset="0"/>
                          <a:ea typeface="ヒラギノ角ゴ Pro W3" pitchFamily="1" charset="-128"/>
                        </a:rPr>
                        <a:t>        Electrical – </a:t>
                      </a:r>
                    </a:p>
                    <a:p>
                      <a:pPr marL="0" marR="0" lvl="0" indent="0" algn="ctr" defTabSz="914400" rtl="0" eaLnBrk="1" fontAlgn="base" latinLnBrk="0" hangingPunct="1">
                        <a:lnSpc>
                          <a:spcPct val="100000"/>
                        </a:lnSpc>
                        <a:spcBef>
                          <a:spcPct val="20000"/>
                        </a:spcBef>
                        <a:spcAft>
                          <a:spcPct val="0"/>
                        </a:spcAft>
                        <a:buClr>
                          <a:schemeClr val="accent2"/>
                        </a:buClr>
                        <a:buSzPct val="90000"/>
                        <a:buFont typeface="Wingdings" pitchFamily="2" charset="2"/>
                        <a:buNone/>
                        <a:tabLst/>
                      </a:pPr>
                      <a:r>
                        <a:rPr kumimoji="0" lang="en-US" sz="1400" b="1" i="0" u="none" strike="noStrike" cap="none" normalizeH="0" baseline="0" dirty="0">
                          <a:ln>
                            <a:noFill/>
                          </a:ln>
                          <a:solidFill>
                            <a:schemeClr val="tx1"/>
                          </a:solidFill>
                          <a:effectLst/>
                          <a:latin typeface="Helvetica" pitchFamily="1" charset="0"/>
                          <a:ea typeface="ヒラギノ角ゴ Pro W3" pitchFamily="1" charset="-128"/>
                        </a:rPr>
                        <a:t>220 volts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90000"/>
                        <a:buFont typeface="Wingdings" pitchFamily="2" charset="2"/>
                        <a:buNone/>
                        <a:tabLst/>
                      </a:pPr>
                      <a:r>
                        <a:rPr kumimoji="0" lang="en-US" sz="1400" b="0" i="0" u="none" strike="noStrike" cap="none" normalizeH="0" baseline="0" dirty="0">
                          <a:ln>
                            <a:noFill/>
                          </a:ln>
                          <a:solidFill>
                            <a:schemeClr val="tx1"/>
                          </a:solidFill>
                          <a:effectLst/>
                          <a:latin typeface="Helvetica" pitchFamily="1" charset="0"/>
                          <a:ea typeface="ヒラギノ角ゴ Pro W3" pitchFamily="1" charset="-128"/>
                        </a:rPr>
                        <a:t>Knife switch located on non-operator side of machine, labeled  ABC123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90000"/>
                        <a:buFont typeface="Wingdings" pitchFamily="2" charset="2"/>
                        <a:buNone/>
                        <a:tabLst/>
                      </a:pPr>
                      <a:r>
                        <a:rPr kumimoji="0" lang="en-US" sz="1400" b="0" i="0" u="none" strike="noStrike" cap="none" normalizeH="0" baseline="0" dirty="0">
                          <a:ln>
                            <a:noFill/>
                          </a:ln>
                          <a:solidFill>
                            <a:schemeClr val="tx1"/>
                          </a:solidFill>
                          <a:effectLst/>
                          <a:latin typeface="Helvetica" pitchFamily="1" charset="0"/>
                          <a:ea typeface="ヒラギノ角ゴ Pro W3" pitchFamily="1" charset="-128"/>
                        </a:rPr>
                        <a:t>Flip the knife switch handle to off position and insert lock through aligned holes in the handle and breaker box.  Attach tag with the Authorized Employee’s name and date.</a:t>
                      </a:r>
                    </a:p>
                    <a:p>
                      <a:pPr marL="0" marR="0" lvl="0" indent="0" algn="l" defTabSz="914400" rtl="0" eaLnBrk="1" fontAlgn="base" latinLnBrk="0" hangingPunct="1">
                        <a:lnSpc>
                          <a:spcPct val="100000"/>
                        </a:lnSpc>
                        <a:spcBef>
                          <a:spcPct val="20000"/>
                        </a:spcBef>
                        <a:spcAft>
                          <a:spcPct val="0"/>
                        </a:spcAft>
                        <a:buClr>
                          <a:schemeClr val="accent2"/>
                        </a:buClr>
                        <a:buSzPct val="90000"/>
                        <a:buFont typeface="Wingdings" pitchFamily="2" charset="2"/>
                        <a:buNone/>
                        <a:tabLst/>
                      </a:pPr>
                      <a:endParaRPr kumimoji="0" lang="en-US" sz="1400" b="0" i="0" u="none" strike="noStrike" cap="none" normalizeH="0" baseline="0" dirty="0">
                        <a:ln>
                          <a:noFill/>
                        </a:ln>
                        <a:solidFill>
                          <a:schemeClr val="tx1"/>
                        </a:solidFill>
                        <a:effectLst/>
                        <a:latin typeface="Helvetica" pitchFamily="1" charset="0"/>
                        <a:ea typeface="ヒラギノ角ゴ Pro W3" pitchFamily="1"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522" name="Rectangle 2"/>
          <p:cNvSpPr>
            <a:spLocks noGrp="1" noChangeArrowheads="1"/>
          </p:cNvSpPr>
          <p:nvPr>
            <p:ph type="title"/>
          </p:nvPr>
        </p:nvSpPr>
        <p:spPr>
          <a:xfrm>
            <a:off x="228600" y="381000"/>
            <a:ext cx="8229600" cy="838200"/>
          </a:xfrm>
        </p:spPr>
        <p:txBody>
          <a:bodyPr/>
          <a:lstStyle/>
          <a:p>
            <a:r>
              <a:rPr lang="en-US" dirty="0"/>
              <a:t>Lock Requirements</a:t>
            </a:r>
          </a:p>
        </p:txBody>
      </p:sp>
      <p:sp>
        <p:nvSpPr>
          <p:cNvPr id="1131523" name="Rectangle 3"/>
          <p:cNvSpPr>
            <a:spLocks noGrp="1" noChangeArrowheads="1"/>
          </p:cNvSpPr>
          <p:nvPr>
            <p:ph sz="quarter" idx="1"/>
          </p:nvPr>
        </p:nvSpPr>
        <p:spPr>
          <a:xfrm>
            <a:off x="1066800" y="1731963"/>
            <a:ext cx="7086600" cy="3340100"/>
          </a:xfrm>
        </p:spPr>
        <p:txBody>
          <a:bodyPr>
            <a:normAutofit/>
          </a:bodyPr>
          <a:lstStyle/>
          <a:p>
            <a:pPr>
              <a:buClr>
                <a:schemeClr val="tx1"/>
              </a:buClr>
              <a:buSzPct val="95000"/>
              <a:buFontTx/>
              <a:buNone/>
            </a:pPr>
            <a:r>
              <a:rPr lang="en-US" b="1" dirty="0"/>
              <a:t>Lockout locks must be:</a:t>
            </a:r>
          </a:p>
          <a:p>
            <a:pPr lvl="1">
              <a:buClr>
                <a:schemeClr val="tx1"/>
              </a:buClr>
              <a:buSzPct val="95000"/>
              <a:buFontTx/>
              <a:buChar char="•"/>
            </a:pPr>
            <a:r>
              <a:rPr lang="en-US" dirty="0"/>
              <a:t>Durable</a:t>
            </a:r>
          </a:p>
          <a:p>
            <a:pPr lvl="1">
              <a:buClr>
                <a:schemeClr val="tx1"/>
              </a:buClr>
              <a:buSzPct val="95000"/>
              <a:buFontTx/>
              <a:buChar char="•"/>
            </a:pPr>
            <a:r>
              <a:rPr lang="en-US" dirty="0"/>
              <a:t>Standardized in use</a:t>
            </a:r>
          </a:p>
          <a:p>
            <a:pPr lvl="1">
              <a:buClr>
                <a:schemeClr val="tx1"/>
              </a:buClr>
              <a:buSzPct val="95000"/>
              <a:buFontTx/>
              <a:buChar char="•"/>
            </a:pPr>
            <a:r>
              <a:rPr lang="en-US" dirty="0"/>
              <a:t>Secure enough so as not easily removed</a:t>
            </a:r>
          </a:p>
          <a:p>
            <a:pPr lvl="1">
              <a:buClr>
                <a:schemeClr val="tx1"/>
              </a:buClr>
              <a:buSzPct val="95000"/>
              <a:buFontTx/>
              <a:buChar char="•"/>
            </a:pPr>
            <a:r>
              <a:rPr lang="en-US" dirty="0"/>
              <a:t>Identified with name of who installed it</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546" name="Rectangle 2"/>
          <p:cNvSpPr>
            <a:spLocks noGrp="1" noChangeArrowheads="1"/>
          </p:cNvSpPr>
          <p:nvPr>
            <p:ph type="title"/>
          </p:nvPr>
        </p:nvSpPr>
        <p:spPr>
          <a:xfrm>
            <a:off x="457200" y="407988"/>
            <a:ext cx="8229600" cy="887412"/>
          </a:xfrm>
          <a:noFill/>
        </p:spPr>
        <p:txBody>
          <a:bodyPr/>
          <a:lstStyle/>
          <a:p>
            <a:r>
              <a:rPr lang="en-US" dirty="0"/>
              <a:t>Tag Requirements</a:t>
            </a:r>
          </a:p>
        </p:txBody>
      </p:sp>
      <p:sp>
        <p:nvSpPr>
          <p:cNvPr id="1132547" name="Rectangle 3"/>
          <p:cNvSpPr>
            <a:spLocks noGrp="1" noChangeArrowheads="1"/>
          </p:cNvSpPr>
          <p:nvPr>
            <p:ph sz="quarter" idx="1"/>
          </p:nvPr>
        </p:nvSpPr>
        <p:spPr>
          <a:xfrm>
            <a:off x="762000" y="1527175"/>
            <a:ext cx="7543800" cy="3228975"/>
          </a:xfrm>
        </p:spPr>
        <p:txBody>
          <a:bodyPr>
            <a:normAutofit/>
          </a:bodyPr>
          <a:lstStyle/>
          <a:p>
            <a:pPr>
              <a:buClr>
                <a:schemeClr val="tx1"/>
              </a:buClr>
              <a:buSzPct val="95000"/>
              <a:buFontTx/>
              <a:buNone/>
            </a:pPr>
            <a:r>
              <a:rPr lang="en-US" b="1" dirty="0"/>
              <a:t>Lockout/tagout tags must be:</a:t>
            </a:r>
          </a:p>
          <a:p>
            <a:pPr lvl="1">
              <a:buClr>
                <a:schemeClr val="tx1"/>
              </a:buClr>
              <a:buSzPct val="95000"/>
              <a:buFontTx/>
              <a:buChar char="•"/>
            </a:pPr>
            <a:r>
              <a:rPr lang="en-US" dirty="0"/>
              <a:t>Uniform in design</a:t>
            </a:r>
          </a:p>
          <a:p>
            <a:pPr lvl="1">
              <a:buClr>
                <a:schemeClr val="tx1"/>
              </a:buClr>
              <a:buSzPct val="95000"/>
              <a:buFontTx/>
              <a:buChar char="•"/>
            </a:pPr>
            <a:r>
              <a:rPr lang="en-US" dirty="0"/>
              <a:t>Easy to read</a:t>
            </a:r>
          </a:p>
          <a:p>
            <a:pPr lvl="1">
              <a:buClr>
                <a:schemeClr val="tx1"/>
              </a:buClr>
              <a:buSzPct val="95000"/>
              <a:buFontTx/>
              <a:buChar char="•"/>
            </a:pPr>
            <a:r>
              <a:rPr lang="en-US" dirty="0"/>
              <a:t>Durable</a:t>
            </a:r>
          </a:p>
          <a:p>
            <a:pPr lvl="1">
              <a:buClr>
                <a:schemeClr val="tx1"/>
              </a:buClr>
              <a:buSzPct val="95000"/>
              <a:buFontTx/>
              <a:buChar char="•"/>
            </a:pPr>
            <a:r>
              <a:rPr lang="en-US" dirty="0"/>
              <a:t>Secure enough so as not easily removed</a:t>
            </a:r>
          </a:p>
          <a:p>
            <a:pPr lvl="1">
              <a:buClr>
                <a:schemeClr val="tx1"/>
              </a:buClr>
              <a:buSzPct val="95000"/>
              <a:buFontTx/>
              <a:buChar char="•"/>
            </a:pPr>
            <a:r>
              <a:rPr lang="en-US" dirty="0"/>
              <a:t>Identified with the name of who installed it</a:t>
            </a: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9234" name="Rectangle 2"/>
          <p:cNvSpPr>
            <a:spLocks noGrp="1" noChangeArrowheads="1"/>
          </p:cNvSpPr>
          <p:nvPr>
            <p:ph type="title"/>
          </p:nvPr>
        </p:nvSpPr>
        <p:spPr>
          <a:xfrm>
            <a:off x="304800" y="457200"/>
            <a:ext cx="8074025" cy="895350"/>
          </a:xfrm>
          <a:noFill/>
        </p:spPr>
        <p:txBody>
          <a:bodyPr/>
          <a:lstStyle/>
          <a:p>
            <a:r>
              <a:rPr lang="en-US" dirty="0"/>
              <a:t>Group Lockout Procedures</a:t>
            </a:r>
          </a:p>
        </p:txBody>
      </p:sp>
      <p:sp>
        <p:nvSpPr>
          <p:cNvPr id="1119235" name="Rectangle 3"/>
          <p:cNvSpPr>
            <a:spLocks noGrp="1" noChangeArrowheads="1"/>
          </p:cNvSpPr>
          <p:nvPr>
            <p:ph sz="quarter" idx="1"/>
          </p:nvPr>
        </p:nvSpPr>
        <p:spPr>
          <a:xfrm>
            <a:off x="990600" y="1684338"/>
            <a:ext cx="7467600" cy="3938587"/>
          </a:xfrm>
        </p:spPr>
        <p:txBody>
          <a:bodyPr>
            <a:normAutofit/>
          </a:bodyPr>
          <a:lstStyle/>
          <a:p>
            <a:pPr>
              <a:buClr>
                <a:schemeClr val="tx1"/>
              </a:buClr>
              <a:buSzPct val="95000"/>
              <a:buFontTx/>
              <a:buNone/>
            </a:pPr>
            <a:r>
              <a:rPr lang="en-US" b="1" dirty="0"/>
              <a:t>Same as individual lockout except:</a:t>
            </a:r>
          </a:p>
          <a:p>
            <a:pPr lvl="1">
              <a:buClr>
                <a:schemeClr val="tx1"/>
              </a:buClr>
              <a:buSzPct val="95000"/>
              <a:buFontTx/>
              <a:buNone/>
            </a:pPr>
            <a:endParaRPr lang="en-US" dirty="0"/>
          </a:p>
          <a:p>
            <a:pPr lvl="1">
              <a:buClr>
                <a:schemeClr val="tx1"/>
              </a:buClr>
              <a:buSzPct val="95000"/>
              <a:buFontTx/>
              <a:buChar char="•"/>
            </a:pPr>
            <a:r>
              <a:rPr lang="en-US" dirty="0"/>
              <a:t>One employee has primary responsibility</a:t>
            </a:r>
          </a:p>
          <a:p>
            <a:pPr lvl="1">
              <a:buClr>
                <a:schemeClr val="tx1"/>
              </a:buClr>
              <a:buSzPct val="95000"/>
              <a:buFontTx/>
              <a:buNone/>
            </a:pPr>
            <a:endParaRPr lang="en-US" dirty="0"/>
          </a:p>
          <a:p>
            <a:pPr lvl="1">
              <a:buClr>
                <a:schemeClr val="tx1"/>
              </a:buClr>
              <a:buSzPct val="95000"/>
              <a:buFontTx/>
              <a:buChar char="•"/>
            </a:pPr>
            <a:r>
              <a:rPr lang="en-US" dirty="0"/>
              <a:t>This employee ensures groups safety</a:t>
            </a:r>
          </a:p>
          <a:p>
            <a:pPr lvl="1">
              <a:buClr>
                <a:schemeClr val="tx1"/>
              </a:buClr>
              <a:buSzPct val="95000"/>
              <a:buFontTx/>
              <a:buNone/>
            </a:pPr>
            <a:endParaRPr lang="en-US" dirty="0"/>
          </a:p>
          <a:p>
            <a:pPr lvl="1">
              <a:buClr>
                <a:schemeClr val="tx1"/>
              </a:buClr>
              <a:buSzPct val="95000"/>
              <a:buFontTx/>
              <a:buChar char="•"/>
            </a:pPr>
            <a:r>
              <a:rPr lang="en-US" dirty="0"/>
              <a:t>Each member of the group attaches a lock </a:t>
            </a: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1282" name="Rectangle 2"/>
          <p:cNvSpPr>
            <a:spLocks noGrp="1" noChangeArrowheads="1"/>
          </p:cNvSpPr>
          <p:nvPr>
            <p:ph type="title"/>
          </p:nvPr>
        </p:nvSpPr>
        <p:spPr>
          <a:xfrm>
            <a:off x="228600" y="457200"/>
            <a:ext cx="8002588" cy="895350"/>
          </a:xfrm>
          <a:noFill/>
        </p:spPr>
        <p:txBody>
          <a:bodyPr>
            <a:normAutofit fontScale="90000"/>
          </a:bodyPr>
          <a:lstStyle/>
          <a:p>
            <a:r>
              <a:rPr lang="en-US" dirty="0"/>
              <a:t>Restoring Equipment to Service</a:t>
            </a:r>
          </a:p>
        </p:txBody>
      </p:sp>
      <p:sp>
        <p:nvSpPr>
          <p:cNvPr id="1121283" name="Rectangle 3"/>
          <p:cNvSpPr>
            <a:spLocks noGrp="1" noChangeArrowheads="1"/>
          </p:cNvSpPr>
          <p:nvPr>
            <p:ph sz="quarter" idx="1"/>
          </p:nvPr>
        </p:nvSpPr>
        <p:spPr>
          <a:xfrm>
            <a:off x="914400" y="1684338"/>
            <a:ext cx="7467600" cy="4175125"/>
          </a:xfrm>
        </p:spPr>
        <p:txBody>
          <a:bodyPr/>
          <a:lstStyle/>
          <a:p>
            <a:pPr marL="609600" indent="-609600">
              <a:buClr>
                <a:schemeClr val="tx1"/>
              </a:buClr>
              <a:buSzPct val="95000"/>
              <a:buFontTx/>
              <a:buAutoNum type="arabicPeriod"/>
            </a:pPr>
            <a:r>
              <a:rPr lang="en-US" dirty="0"/>
              <a:t>Make sure all employees are clear</a:t>
            </a:r>
          </a:p>
          <a:p>
            <a:pPr marL="609600" indent="-609600">
              <a:buClr>
                <a:schemeClr val="tx1"/>
              </a:buClr>
              <a:buSzPct val="95000"/>
              <a:buFontTx/>
              <a:buAutoNum type="arabicPeriod"/>
            </a:pPr>
            <a:r>
              <a:rPr lang="en-US" dirty="0"/>
              <a:t>Remove all tools from equipment area</a:t>
            </a:r>
          </a:p>
          <a:p>
            <a:pPr marL="609600" indent="-609600">
              <a:buClr>
                <a:schemeClr val="tx1"/>
              </a:buClr>
              <a:buSzPct val="95000"/>
              <a:buFontTx/>
              <a:buAutoNum type="arabicPeriod"/>
            </a:pPr>
            <a:r>
              <a:rPr lang="en-US" dirty="0"/>
              <a:t>Reinstall all guards and safety devices</a:t>
            </a:r>
          </a:p>
          <a:p>
            <a:pPr marL="609600" indent="-609600">
              <a:buClr>
                <a:schemeClr val="tx1"/>
              </a:buClr>
              <a:buSzPct val="95000"/>
              <a:buFontTx/>
              <a:buAutoNum type="arabicPeriod"/>
            </a:pPr>
            <a:r>
              <a:rPr lang="en-US" dirty="0"/>
              <a:t>Remove lockout devices</a:t>
            </a:r>
          </a:p>
          <a:p>
            <a:pPr marL="609600" indent="-609600">
              <a:buClr>
                <a:schemeClr val="tx1"/>
              </a:buClr>
              <a:buSzPct val="95000"/>
              <a:buFontTx/>
              <a:buAutoNum type="arabicPeriod"/>
            </a:pPr>
            <a:r>
              <a:rPr lang="en-US" dirty="0"/>
              <a:t>Turn on energy and test equipment</a:t>
            </a:r>
          </a:p>
          <a:p>
            <a:pPr marL="609600" indent="-609600">
              <a:buClr>
                <a:schemeClr val="tx1"/>
              </a:buClr>
              <a:buSzPct val="95000"/>
              <a:buFontTx/>
              <a:buAutoNum type="arabicPeriod"/>
            </a:pPr>
            <a:r>
              <a:rPr lang="en-US" dirty="0"/>
              <a:t>Turn off equipment</a:t>
            </a:r>
          </a:p>
          <a:p>
            <a:pPr marL="609600" indent="-609600">
              <a:buClr>
                <a:schemeClr val="tx1"/>
              </a:buClr>
              <a:buSzPct val="95000"/>
              <a:buFontTx/>
              <a:buAutoNum type="arabicPeriod"/>
            </a:pPr>
            <a:r>
              <a:rPr lang="en-US" dirty="0"/>
              <a:t>Notify employees of resumed operation</a:t>
            </a:r>
          </a:p>
        </p:txBody>
      </p:sp>
      <p:sp>
        <p:nvSpPr>
          <p:cNvPr id="1121284" name="Rectangle 4"/>
          <p:cNvSpPr>
            <a:spLocks noChangeArrowheads="1"/>
          </p:cNvSpPr>
          <p:nvPr/>
        </p:nvSpPr>
        <p:spPr bwMode="auto">
          <a:xfrm>
            <a:off x="4232275" y="384175"/>
            <a:ext cx="184150" cy="457200"/>
          </a:xfrm>
          <a:prstGeom prst="rect">
            <a:avLst/>
          </a:prstGeom>
          <a:noFill/>
          <a:ln w="12700" cap="sq">
            <a:noFill/>
            <a:miter lim="800000"/>
            <a:headEnd type="none" w="sm" len="sm"/>
            <a:tailEnd type="none" w="sm" len="sm"/>
          </a:ln>
          <a:effectLst/>
        </p:spPr>
        <p:txBody>
          <a:bodyPr wrap="none">
            <a:spAutoFit/>
          </a:bodyPr>
          <a:lstStyle/>
          <a:p>
            <a:endParaRPr lang="en-US" b="0">
              <a:latin typeface="Times New Roman" pitchFamily="18" charset="0"/>
            </a:endParaRP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330" name="Rectangle 2"/>
          <p:cNvSpPr>
            <a:spLocks noGrp="1" noChangeArrowheads="1"/>
          </p:cNvSpPr>
          <p:nvPr>
            <p:ph type="title"/>
          </p:nvPr>
        </p:nvSpPr>
        <p:spPr>
          <a:xfrm>
            <a:off x="304800" y="476250"/>
            <a:ext cx="8218488" cy="895350"/>
          </a:xfrm>
          <a:noFill/>
        </p:spPr>
        <p:txBody>
          <a:bodyPr/>
          <a:lstStyle/>
          <a:p>
            <a:r>
              <a:rPr lang="en-US" dirty="0"/>
              <a:t>Unauthorized Lock Removal</a:t>
            </a:r>
          </a:p>
        </p:txBody>
      </p:sp>
      <p:sp>
        <p:nvSpPr>
          <p:cNvPr id="1123331" name="Rectangle 3"/>
          <p:cNvSpPr>
            <a:spLocks noGrp="1" noChangeArrowheads="1"/>
          </p:cNvSpPr>
          <p:nvPr>
            <p:ph sz="quarter" idx="1"/>
          </p:nvPr>
        </p:nvSpPr>
        <p:spPr>
          <a:xfrm>
            <a:off x="533400" y="1998663"/>
            <a:ext cx="8153400" cy="2600325"/>
          </a:xfrm>
        </p:spPr>
        <p:txBody>
          <a:bodyPr>
            <a:normAutofit/>
          </a:bodyPr>
          <a:lstStyle/>
          <a:p>
            <a:pPr>
              <a:lnSpc>
                <a:spcPct val="85000"/>
              </a:lnSpc>
              <a:buClr>
                <a:schemeClr val="tx1"/>
              </a:buClr>
              <a:buSzPct val="95000"/>
            </a:pPr>
            <a:r>
              <a:rPr lang="en-US" dirty="0"/>
              <a:t>Consequences of unauthorized removal</a:t>
            </a:r>
          </a:p>
          <a:p>
            <a:pPr lvl="1">
              <a:lnSpc>
                <a:spcPct val="85000"/>
              </a:lnSpc>
              <a:buClr>
                <a:schemeClr val="tx1"/>
              </a:buClr>
              <a:buSzPct val="95000"/>
            </a:pPr>
            <a:r>
              <a:rPr lang="en-US" dirty="0"/>
              <a:t>See company policy </a:t>
            </a:r>
          </a:p>
          <a:p>
            <a:pPr lvl="1">
              <a:lnSpc>
                <a:spcPct val="85000"/>
              </a:lnSpc>
              <a:buClr>
                <a:schemeClr val="tx1"/>
              </a:buClr>
              <a:buSzPct val="95000"/>
            </a:pPr>
            <a:r>
              <a:rPr lang="en-US" dirty="0"/>
              <a:t>Follow and understand the company policy</a:t>
            </a:r>
          </a:p>
          <a:p>
            <a:pPr>
              <a:lnSpc>
                <a:spcPct val="85000"/>
              </a:lnSpc>
              <a:buClr>
                <a:schemeClr val="tx1"/>
              </a:buClr>
              <a:buSzPct val="95000"/>
              <a:buNone/>
            </a:pPr>
            <a:endParaRPr lang="en-US" i="1" dirty="0"/>
          </a:p>
          <a:p>
            <a:pPr>
              <a:lnSpc>
                <a:spcPct val="85000"/>
              </a:lnSpc>
              <a:buClr>
                <a:schemeClr val="tx1"/>
              </a:buClr>
              <a:buSzPct val="95000"/>
            </a:pPr>
            <a:r>
              <a:rPr lang="en-US" dirty="0"/>
              <a:t>For Your safety and the Authorized Employee</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26" name="Rectangle 2"/>
          <p:cNvSpPr>
            <a:spLocks noGrp="1" noChangeArrowheads="1"/>
          </p:cNvSpPr>
          <p:nvPr>
            <p:ph type="title"/>
          </p:nvPr>
        </p:nvSpPr>
        <p:spPr>
          <a:xfrm>
            <a:off x="304800" y="501650"/>
            <a:ext cx="8077200" cy="717550"/>
          </a:xfrm>
        </p:spPr>
        <p:txBody>
          <a:bodyPr>
            <a:normAutofit/>
          </a:bodyPr>
          <a:lstStyle/>
          <a:p>
            <a:r>
              <a:rPr lang="en-US" dirty="0"/>
              <a:t>Employee Roles</a:t>
            </a:r>
          </a:p>
        </p:txBody>
      </p:sp>
      <p:sp>
        <p:nvSpPr>
          <p:cNvPr id="1127427" name="Rectangle 3"/>
          <p:cNvSpPr>
            <a:spLocks noGrp="1" noChangeArrowheads="1"/>
          </p:cNvSpPr>
          <p:nvPr>
            <p:ph sz="quarter" idx="1"/>
          </p:nvPr>
        </p:nvSpPr>
        <p:spPr>
          <a:xfrm>
            <a:off x="838200" y="1527175"/>
            <a:ext cx="7772400" cy="4568825"/>
          </a:xfrm>
        </p:spPr>
        <p:txBody>
          <a:bodyPr>
            <a:normAutofit/>
          </a:bodyPr>
          <a:lstStyle/>
          <a:p>
            <a:pPr>
              <a:buClr>
                <a:schemeClr val="tx1"/>
              </a:buClr>
              <a:buSzPct val="95000"/>
              <a:buFontTx/>
              <a:buNone/>
            </a:pPr>
            <a:r>
              <a:rPr lang="en-US" b="1" dirty="0"/>
              <a:t>Authorized Employee</a:t>
            </a:r>
            <a:r>
              <a:rPr lang="en-US" dirty="0"/>
              <a:t> –</a:t>
            </a:r>
          </a:p>
          <a:p>
            <a:pPr lvl="1">
              <a:buClr>
                <a:schemeClr val="tx1"/>
              </a:buClr>
              <a:buSzPct val="95000"/>
              <a:buFontTx/>
              <a:buChar char="•"/>
            </a:pPr>
            <a:r>
              <a:rPr lang="en-US" dirty="0"/>
              <a:t>Employees trained and authorized to perform lockout/tagout procedures</a:t>
            </a:r>
          </a:p>
          <a:p>
            <a:pPr>
              <a:buClr>
                <a:schemeClr val="tx1"/>
              </a:buClr>
              <a:buSzPct val="95000"/>
              <a:buFontTx/>
              <a:buNone/>
            </a:pPr>
            <a:endParaRPr lang="en-US" dirty="0"/>
          </a:p>
          <a:p>
            <a:pPr>
              <a:buClr>
                <a:schemeClr val="tx1"/>
              </a:buClr>
              <a:buSzPct val="95000"/>
              <a:buFontTx/>
              <a:buNone/>
            </a:pPr>
            <a:r>
              <a:rPr lang="en-US" b="1" dirty="0"/>
              <a:t>Affected Employee</a:t>
            </a:r>
            <a:r>
              <a:rPr lang="en-US" dirty="0"/>
              <a:t> –</a:t>
            </a:r>
          </a:p>
          <a:p>
            <a:pPr lvl="1">
              <a:buClr>
                <a:schemeClr val="tx1"/>
              </a:buClr>
              <a:buSzPct val="95000"/>
              <a:buFontTx/>
              <a:buChar char="•"/>
            </a:pPr>
            <a:r>
              <a:rPr lang="en-US" dirty="0"/>
              <a:t>Immediate employees working with the machinery in question</a:t>
            </a:r>
          </a:p>
          <a:p>
            <a:pPr>
              <a:buClr>
                <a:schemeClr val="tx1"/>
              </a:buClr>
              <a:buSzPct val="95000"/>
              <a:buFontTx/>
              <a:buNone/>
            </a:pPr>
            <a:endParaRPr lang="en-US" b="1" dirty="0"/>
          </a:p>
          <a:p>
            <a:pPr>
              <a:buClr>
                <a:schemeClr val="tx1"/>
              </a:buClr>
              <a:buSzPct val="95000"/>
              <a:buFontTx/>
              <a:buNone/>
            </a:pPr>
            <a:r>
              <a:rPr lang="en-US" b="1" dirty="0"/>
              <a:t>Other Employees</a:t>
            </a:r>
            <a:r>
              <a:rPr lang="en-US" dirty="0"/>
              <a:t> –</a:t>
            </a:r>
          </a:p>
          <a:p>
            <a:pPr lvl="1">
              <a:buClr>
                <a:schemeClr val="tx1"/>
              </a:buClr>
              <a:buSzPct val="95000"/>
              <a:buFontTx/>
              <a:buChar char="•"/>
            </a:pPr>
            <a:r>
              <a:rPr lang="en-US" dirty="0"/>
              <a:t>Other employees able to access the area</a:t>
            </a:r>
          </a:p>
          <a:p>
            <a:pPr lvl="1">
              <a:buClr>
                <a:schemeClr val="tx1"/>
              </a:buClr>
              <a:buSzPct val="95000"/>
              <a:buFontTx/>
              <a:buChar char="•"/>
            </a:pPr>
            <a:endParaRPr lang="en-US"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050"/>
          <p:cNvSpPr>
            <a:spLocks noGrp="1" noChangeArrowheads="1"/>
          </p:cNvSpPr>
          <p:nvPr>
            <p:ph type="title"/>
          </p:nvPr>
        </p:nvSpPr>
        <p:spPr>
          <a:xfrm>
            <a:off x="685800" y="422275"/>
            <a:ext cx="7772400" cy="1143000"/>
          </a:xfrm>
        </p:spPr>
        <p:txBody>
          <a:bodyPr>
            <a:normAutofit/>
          </a:bodyPr>
          <a:lstStyle/>
          <a:p>
            <a:pPr eaLnBrk="1" hangingPunct="1"/>
            <a:r>
              <a:rPr lang="en-US" sz="3600" dirty="0">
                <a:solidFill>
                  <a:schemeClr val="tx1"/>
                </a:solidFill>
              </a:rPr>
              <a:t>Where Machine Hazards Occur</a:t>
            </a:r>
          </a:p>
        </p:txBody>
      </p:sp>
      <p:sp>
        <p:nvSpPr>
          <p:cNvPr id="7171" name="Rectangle 2051"/>
          <p:cNvSpPr>
            <a:spLocks noGrp="1" noChangeArrowheads="1"/>
          </p:cNvSpPr>
          <p:nvPr>
            <p:ph type="body" idx="1"/>
          </p:nvPr>
        </p:nvSpPr>
        <p:spPr>
          <a:xfrm>
            <a:off x="968375" y="1857375"/>
            <a:ext cx="7359650" cy="4162425"/>
          </a:xfrm>
        </p:spPr>
        <p:txBody>
          <a:bodyPr>
            <a:noAutofit/>
          </a:bodyPr>
          <a:lstStyle/>
          <a:p>
            <a:pPr indent="-228600">
              <a:buFont typeface="Arial" pitchFamily="34" charset="0"/>
              <a:buChar char="•"/>
            </a:pPr>
            <a:r>
              <a:rPr lang="en-US" dirty="0">
                <a:latin typeface="+mn-lt"/>
              </a:rPr>
              <a:t>Point of operation</a:t>
            </a:r>
          </a:p>
          <a:p>
            <a:pPr indent="-228600">
              <a:buNone/>
            </a:pPr>
            <a:endParaRPr lang="en-US" dirty="0">
              <a:latin typeface="+mn-lt"/>
            </a:endParaRPr>
          </a:p>
          <a:p>
            <a:pPr indent="-228600">
              <a:buFont typeface="Arial" pitchFamily="34" charset="0"/>
              <a:buChar char="•"/>
            </a:pPr>
            <a:r>
              <a:rPr lang="en-US" dirty="0">
                <a:latin typeface="+mn-lt"/>
              </a:rPr>
              <a:t>All parts of the machine which move, such as:</a:t>
            </a:r>
          </a:p>
          <a:p>
            <a:pPr lvl="2">
              <a:buFont typeface="Arial" pitchFamily="34" charset="0"/>
              <a:buChar char="•"/>
            </a:pPr>
            <a:r>
              <a:rPr lang="en-US" sz="1800" dirty="0">
                <a:latin typeface="+mn-lt"/>
              </a:rPr>
              <a:t>flywheels, pulleys, belts, couplings, chains, cranks, gears, etc.</a:t>
            </a:r>
          </a:p>
          <a:p>
            <a:pPr indent="-228600">
              <a:buNone/>
            </a:pPr>
            <a:endParaRPr lang="en-US" sz="1800" dirty="0">
              <a:latin typeface="+mn-lt"/>
            </a:endParaRPr>
          </a:p>
          <a:p>
            <a:pPr lvl="2">
              <a:buFont typeface="Arial" pitchFamily="34" charset="0"/>
              <a:buChar char="•"/>
            </a:pPr>
            <a:r>
              <a:rPr lang="en-US" sz="1800" dirty="0">
                <a:latin typeface="+mn-lt"/>
              </a:rPr>
              <a:t>feed mechanisms and auxiliary parts of the machine</a:t>
            </a:r>
          </a:p>
          <a:p>
            <a:pPr indent="-228600">
              <a:buNone/>
            </a:pPr>
            <a:endParaRPr lang="en-US" dirty="0">
              <a:latin typeface="+mn-lt"/>
            </a:endParaRPr>
          </a:p>
          <a:p>
            <a:pPr indent="-228600">
              <a:buFont typeface="Arial" pitchFamily="34" charset="0"/>
              <a:buChar char="•"/>
            </a:pPr>
            <a:r>
              <a:rPr lang="en-US" dirty="0">
                <a:latin typeface="+mn-lt"/>
              </a:rPr>
              <a:t>In-running nip points</a:t>
            </a: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42" name="Rectangle 2"/>
          <p:cNvSpPr>
            <a:spLocks noGrp="1" noChangeArrowheads="1"/>
          </p:cNvSpPr>
          <p:nvPr>
            <p:ph type="title"/>
          </p:nvPr>
        </p:nvSpPr>
        <p:spPr>
          <a:xfrm>
            <a:off x="304800" y="400050"/>
            <a:ext cx="8047038" cy="895350"/>
          </a:xfrm>
          <a:noFill/>
        </p:spPr>
        <p:txBody>
          <a:bodyPr>
            <a:normAutofit/>
          </a:bodyPr>
          <a:lstStyle/>
          <a:p>
            <a:r>
              <a:rPr lang="en-US" dirty="0"/>
              <a:t>Training is Required…</a:t>
            </a:r>
          </a:p>
        </p:txBody>
      </p:sp>
      <p:sp>
        <p:nvSpPr>
          <p:cNvPr id="1136643" name="Rectangle 3"/>
          <p:cNvSpPr>
            <a:spLocks noGrp="1" noChangeArrowheads="1"/>
          </p:cNvSpPr>
          <p:nvPr>
            <p:ph sz="quarter" idx="1"/>
          </p:nvPr>
        </p:nvSpPr>
        <p:spPr>
          <a:xfrm>
            <a:off x="762000" y="1447800"/>
            <a:ext cx="7162800" cy="4114800"/>
          </a:xfrm>
        </p:spPr>
        <p:txBody>
          <a:bodyPr>
            <a:normAutofit/>
          </a:bodyPr>
          <a:lstStyle/>
          <a:p>
            <a:pPr>
              <a:lnSpc>
                <a:spcPct val="90000"/>
              </a:lnSpc>
              <a:buClr>
                <a:schemeClr val="tx1"/>
              </a:buClr>
              <a:buFont typeface="Wingdings" pitchFamily="2" charset="2"/>
              <a:buNone/>
            </a:pPr>
            <a:endParaRPr lang="en-US" dirty="0"/>
          </a:p>
          <a:p>
            <a:pPr lvl="1">
              <a:lnSpc>
                <a:spcPct val="90000"/>
              </a:lnSpc>
              <a:buClr>
                <a:schemeClr val="tx1"/>
              </a:buClr>
              <a:buSzPct val="95000"/>
              <a:buFontTx/>
              <a:buChar char="•"/>
            </a:pPr>
            <a:r>
              <a:rPr lang="en-US" dirty="0"/>
              <a:t>Before being assigned to perform service and maintenance</a:t>
            </a:r>
          </a:p>
          <a:p>
            <a:pPr lvl="1">
              <a:lnSpc>
                <a:spcPct val="90000"/>
              </a:lnSpc>
              <a:buClr>
                <a:schemeClr val="tx1"/>
              </a:buClr>
              <a:buSzPct val="95000"/>
              <a:buNone/>
            </a:pPr>
            <a:endParaRPr lang="en-US" dirty="0"/>
          </a:p>
          <a:p>
            <a:pPr lvl="1">
              <a:lnSpc>
                <a:spcPct val="90000"/>
              </a:lnSpc>
              <a:buClr>
                <a:schemeClr val="tx1"/>
              </a:buClr>
              <a:buSzPct val="95000"/>
              <a:buFontTx/>
              <a:buChar char="•"/>
            </a:pPr>
            <a:r>
              <a:rPr lang="en-US" dirty="0"/>
              <a:t>When new equipment is introduced</a:t>
            </a:r>
          </a:p>
          <a:p>
            <a:pPr lvl="1">
              <a:lnSpc>
                <a:spcPct val="90000"/>
              </a:lnSpc>
              <a:buClr>
                <a:schemeClr val="tx1"/>
              </a:buClr>
              <a:buSzPct val="95000"/>
              <a:buNone/>
            </a:pPr>
            <a:endParaRPr lang="en-US" dirty="0"/>
          </a:p>
          <a:p>
            <a:pPr lvl="1">
              <a:lnSpc>
                <a:spcPct val="90000"/>
              </a:lnSpc>
              <a:buClr>
                <a:schemeClr val="tx1"/>
              </a:buClr>
              <a:buSzPct val="95000"/>
              <a:buFontTx/>
              <a:buChar char="•"/>
            </a:pPr>
            <a:r>
              <a:rPr lang="en-US" dirty="0"/>
              <a:t>With changes in lockout/tagout equipment</a:t>
            </a:r>
          </a:p>
          <a:p>
            <a:pPr lvl="1">
              <a:lnSpc>
                <a:spcPct val="90000"/>
              </a:lnSpc>
              <a:buClr>
                <a:schemeClr val="tx1"/>
              </a:buClr>
              <a:buSzPct val="95000"/>
              <a:buNone/>
            </a:pPr>
            <a:endParaRPr lang="en-US" dirty="0"/>
          </a:p>
          <a:p>
            <a:pPr lvl="1">
              <a:lnSpc>
                <a:spcPct val="90000"/>
              </a:lnSpc>
              <a:buClr>
                <a:schemeClr val="tx1"/>
              </a:buClr>
              <a:buSzPct val="95000"/>
              <a:buFontTx/>
              <a:buChar char="•"/>
            </a:pPr>
            <a:r>
              <a:rPr lang="en-US" dirty="0"/>
              <a:t>When annual reviews identify deficiencies</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8690" name="Rectangle 2"/>
          <p:cNvSpPr>
            <a:spLocks noGrp="1" noChangeArrowheads="1"/>
          </p:cNvSpPr>
          <p:nvPr>
            <p:ph type="title"/>
          </p:nvPr>
        </p:nvSpPr>
        <p:spPr>
          <a:xfrm>
            <a:off x="304800" y="476250"/>
            <a:ext cx="8047038" cy="895350"/>
          </a:xfrm>
          <a:noFill/>
        </p:spPr>
        <p:txBody>
          <a:bodyPr/>
          <a:lstStyle/>
          <a:p>
            <a:r>
              <a:rPr lang="en-US" dirty="0"/>
              <a:t>Annual Reviews</a:t>
            </a:r>
          </a:p>
        </p:txBody>
      </p:sp>
      <p:sp>
        <p:nvSpPr>
          <p:cNvPr id="1138691" name="Rectangle 3"/>
          <p:cNvSpPr>
            <a:spLocks noGrp="1" noChangeArrowheads="1"/>
          </p:cNvSpPr>
          <p:nvPr>
            <p:ph sz="quarter" idx="1"/>
          </p:nvPr>
        </p:nvSpPr>
        <p:spPr>
          <a:xfrm>
            <a:off x="609600" y="1841500"/>
            <a:ext cx="7620000" cy="4483100"/>
          </a:xfrm>
        </p:spPr>
        <p:txBody>
          <a:bodyPr>
            <a:normAutofit/>
          </a:bodyPr>
          <a:lstStyle/>
          <a:p>
            <a:pPr>
              <a:buClr>
                <a:schemeClr val="tx1"/>
              </a:buClr>
              <a:buSzPct val="95000"/>
              <a:buFontTx/>
              <a:buChar char="•"/>
            </a:pPr>
            <a:r>
              <a:rPr lang="en-US" dirty="0"/>
              <a:t>This is not lockout/tagout training</a:t>
            </a:r>
          </a:p>
          <a:p>
            <a:pPr>
              <a:buClr>
                <a:schemeClr val="tx1"/>
              </a:buClr>
              <a:buSzPct val="95000"/>
              <a:buFontTx/>
              <a:buNone/>
            </a:pPr>
            <a:endParaRPr lang="en-US" dirty="0"/>
          </a:p>
          <a:p>
            <a:pPr>
              <a:buClr>
                <a:schemeClr val="tx1"/>
              </a:buClr>
              <a:buSzPct val="95000"/>
              <a:buFontTx/>
              <a:buChar char="•"/>
            </a:pPr>
            <a:r>
              <a:rPr lang="en-US" dirty="0"/>
              <a:t>It is a verification of:</a:t>
            </a:r>
          </a:p>
          <a:p>
            <a:pPr lvl="1">
              <a:buClr>
                <a:schemeClr val="tx1"/>
              </a:buClr>
              <a:buSzPct val="95000"/>
              <a:buFontTx/>
              <a:buChar char="•"/>
            </a:pPr>
            <a:r>
              <a:rPr lang="en-US" dirty="0"/>
              <a:t>Accuracy of energy control procedures</a:t>
            </a:r>
          </a:p>
          <a:p>
            <a:pPr lvl="1">
              <a:buClr>
                <a:schemeClr val="tx1"/>
              </a:buClr>
              <a:buSzPct val="95000"/>
              <a:buFontTx/>
              <a:buChar char="•"/>
            </a:pPr>
            <a:r>
              <a:rPr lang="en-US" dirty="0"/>
              <a:t>Competency of Authorized Employees</a:t>
            </a: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8690" name="Rectangle 2"/>
          <p:cNvSpPr>
            <a:spLocks noGrp="1" noChangeArrowheads="1"/>
          </p:cNvSpPr>
          <p:nvPr>
            <p:ph type="title"/>
          </p:nvPr>
        </p:nvSpPr>
        <p:spPr>
          <a:xfrm>
            <a:off x="304800" y="476250"/>
            <a:ext cx="8047038" cy="895350"/>
          </a:xfrm>
          <a:noFill/>
        </p:spPr>
        <p:txBody>
          <a:bodyPr/>
          <a:lstStyle/>
          <a:p>
            <a:r>
              <a:rPr lang="en-US" dirty="0"/>
              <a:t>Summary</a:t>
            </a:r>
          </a:p>
        </p:txBody>
      </p:sp>
      <p:sp>
        <p:nvSpPr>
          <p:cNvPr id="1138691" name="Rectangle 3"/>
          <p:cNvSpPr>
            <a:spLocks noGrp="1" noChangeArrowheads="1"/>
          </p:cNvSpPr>
          <p:nvPr>
            <p:ph sz="quarter" idx="1"/>
          </p:nvPr>
        </p:nvSpPr>
        <p:spPr>
          <a:xfrm>
            <a:off x="609600" y="1841500"/>
            <a:ext cx="7620000" cy="4483100"/>
          </a:xfrm>
        </p:spPr>
        <p:txBody>
          <a:bodyPr>
            <a:normAutofit/>
          </a:bodyPr>
          <a:lstStyle/>
          <a:p>
            <a:pPr>
              <a:buClr>
                <a:schemeClr val="tx1"/>
              </a:buClr>
              <a:buSzPct val="95000"/>
              <a:buFontTx/>
              <a:buChar char="•"/>
            </a:pPr>
            <a:r>
              <a:rPr lang="en-US" dirty="0"/>
              <a:t>Only Authorized employees can perform lockout/tagout procedures</a:t>
            </a:r>
          </a:p>
          <a:p>
            <a:pPr>
              <a:buClr>
                <a:schemeClr val="tx1"/>
              </a:buClr>
              <a:buSzPct val="95000"/>
              <a:buNone/>
            </a:pPr>
            <a:endParaRPr lang="en-US" dirty="0"/>
          </a:p>
          <a:p>
            <a:pPr>
              <a:buClr>
                <a:schemeClr val="tx1"/>
              </a:buClr>
              <a:buSzPct val="95000"/>
              <a:buFontTx/>
              <a:buChar char="•"/>
            </a:pPr>
            <a:r>
              <a:rPr lang="en-US" dirty="0"/>
              <a:t>Always review energy control procedures before beginning any service and maintenance </a:t>
            </a:r>
          </a:p>
          <a:p>
            <a:pPr>
              <a:buClr>
                <a:schemeClr val="tx1"/>
              </a:buClr>
              <a:buSzPct val="95000"/>
              <a:buNone/>
            </a:pPr>
            <a:endParaRPr lang="en-US" dirty="0"/>
          </a:p>
          <a:p>
            <a:pPr>
              <a:buClr>
                <a:schemeClr val="tx1"/>
              </a:buClr>
              <a:buSzPct val="95000"/>
              <a:buFontTx/>
              <a:buChar char="•"/>
            </a:pPr>
            <a:r>
              <a:rPr lang="en-US" dirty="0"/>
              <a:t>When in doubt – always lockout!</a:t>
            </a: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2133600"/>
            <a:ext cx="7239000" cy="1143000"/>
          </a:xfrm>
        </p:spPr>
        <p:txBody>
          <a:bodyPr/>
          <a:lstStyle/>
          <a:p>
            <a:r>
              <a:rPr lang="en-US" sz="4400" i="1" dirty="0">
                <a:solidFill>
                  <a:schemeClr val="tx1"/>
                </a:solidFill>
                <a:latin typeface="+mn-lt"/>
              </a:rPr>
              <a:t>Safe Work Practices</a:t>
            </a:r>
            <a:endParaRPr lang="en-US" dirty="0">
              <a:latin typeface="+mn-lt"/>
            </a:endParaRP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685800" y="381000"/>
            <a:ext cx="7772400" cy="1144588"/>
          </a:xfrm>
          <a:noFill/>
        </p:spPr>
        <p:txBody>
          <a:bodyPr>
            <a:normAutofit fontScale="90000"/>
          </a:bodyPr>
          <a:lstStyle/>
          <a:p>
            <a:r>
              <a:rPr lang="en-US" dirty="0">
                <a:solidFill>
                  <a:schemeClr val="tx1"/>
                </a:solidFill>
                <a:latin typeface="+mn-lt"/>
              </a:rPr>
              <a:t>Benefits of Safe Work Practices</a:t>
            </a:r>
          </a:p>
        </p:txBody>
      </p:sp>
      <p:sp>
        <p:nvSpPr>
          <p:cNvPr id="6147" name="Rectangle 3"/>
          <p:cNvSpPr>
            <a:spLocks noGrp="1" noChangeArrowheads="1"/>
          </p:cNvSpPr>
          <p:nvPr>
            <p:ph type="body" idx="1"/>
          </p:nvPr>
        </p:nvSpPr>
        <p:spPr>
          <a:xfrm>
            <a:off x="381000" y="1981200"/>
            <a:ext cx="8229600" cy="4114800"/>
          </a:xfrm>
          <a:noFill/>
        </p:spPr>
        <p:txBody>
          <a:bodyPr/>
          <a:lstStyle/>
          <a:p>
            <a:pPr lvl="1">
              <a:buFontTx/>
              <a:buChar char="•"/>
            </a:pPr>
            <a:r>
              <a:rPr lang="en-US" sz="2700" dirty="0">
                <a:solidFill>
                  <a:schemeClr val="tx1"/>
                </a:solidFill>
                <a:latin typeface="+mn-lt"/>
              </a:rPr>
              <a:t>Reduce work related injuries and illnesses</a:t>
            </a:r>
          </a:p>
          <a:p>
            <a:pPr lvl="1">
              <a:buNone/>
            </a:pPr>
            <a:endParaRPr lang="en-US" sz="2700" dirty="0">
              <a:solidFill>
                <a:schemeClr val="tx1"/>
              </a:solidFill>
              <a:latin typeface="+mn-lt"/>
            </a:endParaRPr>
          </a:p>
          <a:p>
            <a:pPr lvl="1">
              <a:buFontTx/>
              <a:buChar char="•"/>
            </a:pPr>
            <a:r>
              <a:rPr lang="en-US" sz="2700" dirty="0">
                <a:solidFill>
                  <a:schemeClr val="tx1"/>
                </a:solidFill>
                <a:latin typeface="+mn-lt"/>
              </a:rPr>
              <a:t>Improve morale and productivity</a:t>
            </a:r>
          </a:p>
          <a:p>
            <a:pPr lvl="1">
              <a:buNone/>
            </a:pPr>
            <a:endParaRPr lang="en-US" sz="2700" dirty="0">
              <a:solidFill>
                <a:schemeClr val="tx1"/>
              </a:solidFill>
              <a:latin typeface="+mn-lt"/>
            </a:endParaRPr>
          </a:p>
          <a:p>
            <a:pPr lvl="1">
              <a:buFontTx/>
              <a:buChar char="•"/>
            </a:pPr>
            <a:r>
              <a:rPr lang="en-US" sz="2700" dirty="0">
                <a:solidFill>
                  <a:schemeClr val="tx1"/>
                </a:solidFill>
                <a:latin typeface="+mn-lt"/>
              </a:rPr>
              <a:t>Reduce workers’ compensation costs</a:t>
            </a: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685800" y="233363"/>
            <a:ext cx="7772400" cy="1144587"/>
          </a:xfrm>
          <a:noFill/>
        </p:spPr>
        <p:txBody>
          <a:bodyPr/>
          <a:lstStyle/>
          <a:p>
            <a:r>
              <a:rPr lang="en-US" dirty="0">
                <a:solidFill>
                  <a:schemeClr val="tx1"/>
                </a:solidFill>
                <a:latin typeface="+mn-lt"/>
              </a:rPr>
              <a:t>Major Elements</a:t>
            </a:r>
          </a:p>
        </p:txBody>
      </p:sp>
      <p:sp>
        <p:nvSpPr>
          <p:cNvPr id="9219" name="Rectangle 3"/>
          <p:cNvSpPr>
            <a:spLocks noGrp="1" noChangeArrowheads="1"/>
          </p:cNvSpPr>
          <p:nvPr>
            <p:ph type="body" idx="1"/>
          </p:nvPr>
        </p:nvSpPr>
        <p:spPr>
          <a:xfrm>
            <a:off x="381000" y="1403350"/>
            <a:ext cx="7924800" cy="4114800"/>
          </a:xfrm>
          <a:noFill/>
        </p:spPr>
        <p:txBody>
          <a:bodyPr/>
          <a:lstStyle/>
          <a:p>
            <a:pPr lvl="1">
              <a:buFont typeface="Arial" pitchFamily="34" charset="0"/>
              <a:buChar char="•"/>
            </a:pPr>
            <a:r>
              <a:rPr lang="en-US" sz="2700" dirty="0">
                <a:latin typeface="+mn-lt"/>
              </a:rPr>
              <a:t>Effective Safe Work Practices includes the following elements:</a:t>
            </a:r>
          </a:p>
          <a:p>
            <a:pPr lvl="2">
              <a:lnSpc>
                <a:spcPct val="140000"/>
              </a:lnSpc>
              <a:buClr>
                <a:srgbClr val="FF9900"/>
              </a:buClr>
              <a:buSzTx/>
              <a:buFont typeface="Arial" pitchFamily="34" charset="0"/>
              <a:buChar char="•"/>
            </a:pPr>
            <a:r>
              <a:rPr lang="en-US" dirty="0">
                <a:solidFill>
                  <a:schemeClr val="tx1"/>
                </a:solidFill>
                <a:latin typeface="+mn-lt"/>
              </a:rPr>
              <a:t> Management commitment and employee involvement</a:t>
            </a:r>
          </a:p>
          <a:p>
            <a:pPr lvl="2">
              <a:lnSpc>
                <a:spcPct val="140000"/>
              </a:lnSpc>
              <a:buClr>
                <a:srgbClr val="FF9900"/>
              </a:buClr>
              <a:buSzTx/>
              <a:buFont typeface="Arial" pitchFamily="34" charset="0"/>
              <a:buChar char="•"/>
            </a:pPr>
            <a:r>
              <a:rPr lang="en-US" dirty="0">
                <a:solidFill>
                  <a:schemeClr val="tx1"/>
                </a:solidFill>
                <a:latin typeface="+mn-lt"/>
              </a:rPr>
              <a:t> Worksite analysis</a:t>
            </a:r>
          </a:p>
          <a:p>
            <a:pPr lvl="2">
              <a:lnSpc>
                <a:spcPct val="140000"/>
              </a:lnSpc>
              <a:buClr>
                <a:srgbClr val="FF9900"/>
              </a:buClr>
              <a:buSzTx/>
              <a:buFont typeface="Arial" pitchFamily="34" charset="0"/>
              <a:buChar char="•"/>
            </a:pPr>
            <a:r>
              <a:rPr lang="en-US" dirty="0">
                <a:solidFill>
                  <a:schemeClr val="tx1"/>
                </a:solidFill>
                <a:latin typeface="+mn-lt"/>
              </a:rPr>
              <a:t> Hazard prevention and control</a:t>
            </a:r>
          </a:p>
          <a:p>
            <a:pPr lvl="2">
              <a:lnSpc>
                <a:spcPct val="140000"/>
              </a:lnSpc>
              <a:buClr>
                <a:srgbClr val="FF9900"/>
              </a:buClr>
              <a:buSzTx/>
              <a:buFont typeface="Arial" pitchFamily="34" charset="0"/>
              <a:buChar char="•"/>
            </a:pPr>
            <a:r>
              <a:rPr lang="en-US" dirty="0">
                <a:solidFill>
                  <a:schemeClr val="tx1"/>
                </a:solidFill>
                <a:latin typeface="+mn-lt"/>
              </a:rPr>
              <a:t> Employee safety training</a:t>
            </a: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677863" y="233363"/>
            <a:ext cx="7773987" cy="1377950"/>
          </a:xfrm>
          <a:noFill/>
        </p:spPr>
        <p:txBody>
          <a:bodyPr/>
          <a:lstStyle/>
          <a:p>
            <a:r>
              <a:rPr lang="en-US" dirty="0">
                <a:solidFill>
                  <a:schemeClr val="tx1"/>
                </a:solidFill>
                <a:latin typeface="+mn-lt"/>
              </a:rPr>
              <a:t>Management Commitment and Employee Involvement</a:t>
            </a:r>
          </a:p>
        </p:txBody>
      </p:sp>
      <p:sp>
        <p:nvSpPr>
          <p:cNvPr id="10243" name="Rectangle 3"/>
          <p:cNvSpPr>
            <a:spLocks noGrp="1" noChangeArrowheads="1"/>
          </p:cNvSpPr>
          <p:nvPr>
            <p:ph type="body" idx="1"/>
          </p:nvPr>
        </p:nvSpPr>
        <p:spPr>
          <a:xfrm>
            <a:off x="457200" y="1981200"/>
            <a:ext cx="8077200" cy="4076700"/>
          </a:xfrm>
          <a:noFill/>
        </p:spPr>
        <p:txBody>
          <a:bodyPr>
            <a:normAutofit/>
          </a:bodyPr>
          <a:lstStyle/>
          <a:p>
            <a:pPr lvl="1">
              <a:buFontTx/>
              <a:buChar char="•"/>
            </a:pPr>
            <a:r>
              <a:rPr lang="en-US" sz="2700" dirty="0">
                <a:latin typeface="+mn-lt"/>
              </a:rPr>
              <a:t>These are complementary elements</a:t>
            </a:r>
          </a:p>
          <a:p>
            <a:pPr lvl="1">
              <a:buNone/>
            </a:pPr>
            <a:endParaRPr lang="en-US" sz="2700" dirty="0">
              <a:latin typeface="+mn-lt"/>
            </a:endParaRPr>
          </a:p>
          <a:p>
            <a:pPr lvl="1">
              <a:buFontTx/>
              <a:buChar char="•"/>
            </a:pPr>
            <a:r>
              <a:rPr lang="en-US" sz="2700" dirty="0">
                <a:latin typeface="+mn-lt"/>
              </a:rPr>
              <a:t>Management commitment provides  motivation and resources </a:t>
            </a:r>
          </a:p>
          <a:p>
            <a:pPr lvl="1">
              <a:buNone/>
            </a:pPr>
            <a:endParaRPr lang="en-US" sz="2700" dirty="0">
              <a:latin typeface="+mn-lt"/>
            </a:endParaRPr>
          </a:p>
          <a:p>
            <a:pPr lvl="1">
              <a:buFontTx/>
              <a:buChar char="•"/>
            </a:pPr>
            <a:r>
              <a:rPr lang="en-US" sz="2700" dirty="0">
                <a:latin typeface="+mn-lt"/>
              </a:rPr>
              <a:t>Employee involvement allows  workers to develop and express  commitment to safety</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685800" y="304800"/>
            <a:ext cx="7772400" cy="1143000"/>
          </a:xfrm>
          <a:noFill/>
        </p:spPr>
        <p:txBody>
          <a:bodyPr/>
          <a:lstStyle/>
          <a:p>
            <a:r>
              <a:rPr lang="en-US" dirty="0">
                <a:solidFill>
                  <a:schemeClr val="tx1"/>
                </a:solidFill>
                <a:latin typeface="+mn-lt"/>
              </a:rPr>
              <a:t>Policy and Goals</a:t>
            </a:r>
            <a:endParaRPr lang="en-US" b="0" dirty="0">
              <a:solidFill>
                <a:schemeClr val="tx1"/>
              </a:solidFill>
              <a:latin typeface="+mn-lt"/>
            </a:endParaRPr>
          </a:p>
        </p:txBody>
      </p:sp>
      <p:sp>
        <p:nvSpPr>
          <p:cNvPr id="11267" name="Rectangle 3"/>
          <p:cNvSpPr>
            <a:spLocks noGrp="1" noChangeArrowheads="1"/>
          </p:cNvSpPr>
          <p:nvPr>
            <p:ph type="body" idx="1"/>
          </p:nvPr>
        </p:nvSpPr>
        <p:spPr>
          <a:xfrm>
            <a:off x="609600" y="1752600"/>
            <a:ext cx="8077200" cy="4114800"/>
          </a:xfrm>
          <a:noFill/>
        </p:spPr>
        <p:txBody>
          <a:bodyPr/>
          <a:lstStyle/>
          <a:p>
            <a:pPr lvl="1">
              <a:buFontTx/>
              <a:buChar char="•"/>
            </a:pPr>
            <a:r>
              <a:rPr lang="en-US" sz="2700" dirty="0">
                <a:latin typeface="+mn-lt"/>
              </a:rPr>
              <a:t>Clearly state the company’s safety policy</a:t>
            </a:r>
          </a:p>
          <a:p>
            <a:pPr lvl="1">
              <a:buNone/>
            </a:pPr>
            <a:endParaRPr lang="en-US" sz="2700" dirty="0">
              <a:latin typeface="+mn-lt"/>
            </a:endParaRPr>
          </a:p>
          <a:p>
            <a:pPr lvl="1">
              <a:buFontTx/>
              <a:buChar char="•"/>
            </a:pPr>
            <a:r>
              <a:rPr lang="en-US" sz="2700" dirty="0">
                <a:latin typeface="+mn-lt"/>
              </a:rPr>
              <a:t>Communicate the goal and objective for the safety program </a:t>
            </a:r>
          </a:p>
          <a:p>
            <a:pPr lvl="1">
              <a:buNone/>
            </a:pPr>
            <a:endParaRPr lang="en-US" sz="2700" dirty="0">
              <a:latin typeface="+mn-lt"/>
            </a:endParaRPr>
          </a:p>
          <a:p>
            <a:pPr lvl="1">
              <a:buFontTx/>
              <a:buChar char="•"/>
            </a:pPr>
            <a:r>
              <a:rPr lang="en-US" sz="2700" dirty="0">
                <a:latin typeface="+mn-lt"/>
              </a:rPr>
              <a:t>Top ma</a:t>
            </a:r>
            <a:r>
              <a:rPr lang="en-US" sz="2800" dirty="0">
                <a:solidFill>
                  <a:schemeClr val="tx1"/>
                </a:solidFill>
                <a:latin typeface="+mn-lt"/>
              </a:rPr>
              <a:t>nagement  supports the program</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609600" y="381000"/>
            <a:ext cx="7772400" cy="1143000"/>
          </a:xfrm>
          <a:noFill/>
        </p:spPr>
        <p:txBody>
          <a:bodyPr/>
          <a:lstStyle/>
          <a:p>
            <a:r>
              <a:rPr lang="en-US" dirty="0">
                <a:solidFill>
                  <a:schemeClr val="tx1"/>
                </a:solidFill>
                <a:latin typeface="+mn-lt"/>
              </a:rPr>
              <a:t>Employee Involvement</a:t>
            </a:r>
            <a:endParaRPr lang="en-US" sz="2500" dirty="0">
              <a:solidFill>
                <a:schemeClr val="tx1"/>
              </a:solidFill>
              <a:latin typeface="+mn-lt"/>
            </a:endParaRPr>
          </a:p>
        </p:txBody>
      </p:sp>
      <p:sp>
        <p:nvSpPr>
          <p:cNvPr id="12291" name="Rectangle 3"/>
          <p:cNvSpPr>
            <a:spLocks noGrp="1" noChangeArrowheads="1"/>
          </p:cNvSpPr>
          <p:nvPr>
            <p:ph type="body" idx="1"/>
          </p:nvPr>
        </p:nvSpPr>
        <p:spPr>
          <a:xfrm>
            <a:off x="533400" y="1752600"/>
            <a:ext cx="7924800" cy="4572000"/>
          </a:xfrm>
          <a:noFill/>
        </p:spPr>
        <p:txBody>
          <a:bodyPr/>
          <a:lstStyle/>
          <a:p>
            <a:pPr lvl="1">
              <a:buFontTx/>
              <a:buChar char="•"/>
            </a:pPr>
            <a:r>
              <a:rPr lang="en-US" sz="2700" dirty="0">
                <a:latin typeface="+mn-lt"/>
              </a:rPr>
              <a:t>Employees need to be involved in the program and in decisions that affect their safety </a:t>
            </a:r>
          </a:p>
          <a:p>
            <a:pPr lvl="1">
              <a:buNone/>
            </a:pPr>
            <a:endParaRPr lang="en-US" sz="2700" dirty="0">
              <a:latin typeface="+mn-lt"/>
            </a:endParaRPr>
          </a:p>
          <a:p>
            <a:pPr lvl="1">
              <a:buFontTx/>
              <a:buChar char="•"/>
            </a:pPr>
            <a:r>
              <a:rPr lang="en-US" sz="2700" dirty="0">
                <a:latin typeface="+mn-lt"/>
              </a:rPr>
              <a:t>Communicate their responsibility for all program </a:t>
            </a:r>
            <a:r>
              <a:rPr lang="en-US" dirty="0">
                <a:solidFill>
                  <a:schemeClr val="tx1"/>
                </a:solidFill>
                <a:latin typeface="+mn-lt"/>
              </a:rPr>
              <a:t>aspects</a:t>
            </a: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838200" y="381000"/>
            <a:ext cx="7773988" cy="1144588"/>
          </a:xfrm>
          <a:noFill/>
        </p:spPr>
        <p:txBody>
          <a:bodyPr/>
          <a:lstStyle/>
          <a:p>
            <a:r>
              <a:rPr lang="en-US" dirty="0">
                <a:solidFill>
                  <a:schemeClr val="tx1"/>
                </a:solidFill>
                <a:latin typeface="+mn-lt"/>
              </a:rPr>
              <a:t>Responsibility</a:t>
            </a:r>
            <a:endParaRPr lang="en-US" sz="2500" dirty="0">
              <a:solidFill>
                <a:schemeClr val="tx1"/>
              </a:solidFill>
              <a:latin typeface="+mn-lt"/>
            </a:endParaRPr>
          </a:p>
        </p:txBody>
      </p:sp>
      <p:sp>
        <p:nvSpPr>
          <p:cNvPr id="13315" name="Rectangle 3"/>
          <p:cNvSpPr>
            <a:spLocks noGrp="1" noChangeArrowheads="1"/>
          </p:cNvSpPr>
          <p:nvPr>
            <p:ph type="body" idx="1"/>
          </p:nvPr>
        </p:nvSpPr>
        <p:spPr>
          <a:xfrm>
            <a:off x="685800" y="1524000"/>
            <a:ext cx="8001000" cy="4114800"/>
          </a:xfrm>
          <a:noFill/>
        </p:spPr>
        <p:txBody>
          <a:bodyPr>
            <a:noAutofit/>
          </a:bodyPr>
          <a:lstStyle/>
          <a:p>
            <a:pPr lvl="1">
              <a:buFontTx/>
              <a:buChar char="•"/>
            </a:pPr>
            <a:r>
              <a:rPr lang="en-US" sz="2400" dirty="0">
                <a:latin typeface="+mn-lt"/>
              </a:rPr>
              <a:t>Employees responsible for safety programs must have authority and resources </a:t>
            </a:r>
          </a:p>
          <a:p>
            <a:pPr lvl="1">
              <a:buNone/>
            </a:pPr>
            <a:endParaRPr lang="en-US" sz="2400" dirty="0">
              <a:latin typeface="+mn-lt"/>
            </a:endParaRPr>
          </a:p>
          <a:p>
            <a:pPr lvl="1">
              <a:buFontTx/>
              <a:buChar char="•"/>
            </a:pPr>
            <a:r>
              <a:rPr lang="en-US" sz="2400" dirty="0">
                <a:latin typeface="+mn-lt"/>
              </a:rPr>
              <a:t>Managers, supervisors, and employees must be held accountable for meeting their responsibilities</a:t>
            </a:r>
          </a:p>
          <a:p>
            <a:pPr lvl="1">
              <a:buNone/>
            </a:pPr>
            <a:endParaRPr lang="en-US" sz="2400" dirty="0">
              <a:latin typeface="+mn-lt"/>
            </a:endParaRPr>
          </a:p>
          <a:p>
            <a:pPr lvl="1">
              <a:buFontTx/>
              <a:buChar char="•"/>
            </a:pPr>
            <a:r>
              <a:rPr lang="en-US" sz="2400" dirty="0">
                <a:latin typeface="+mn-lt"/>
              </a:rPr>
              <a:t>Machine operations must be reviewed regularly, to evaluate, identify deficiencies, and correct, as needed</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227013"/>
            <a:ext cx="7772400" cy="1144587"/>
          </a:xfrm>
        </p:spPr>
        <p:txBody>
          <a:bodyPr/>
          <a:lstStyle/>
          <a:p>
            <a:pPr eaLnBrk="1" hangingPunct="1"/>
            <a:r>
              <a:rPr lang="en-US" dirty="0">
                <a:solidFill>
                  <a:schemeClr val="tx1"/>
                </a:solidFill>
                <a:latin typeface="+mn-lt"/>
              </a:rPr>
              <a:t>Point of Operation</a:t>
            </a:r>
          </a:p>
        </p:txBody>
      </p:sp>
      <p:sp>
        <p:nvSpPr>
          <p:cNvPr id="8196" name="Text Box 6"/>
          <p:cNvSpPr txBox="1">
            <a:spLocks noChangeArrowheads="1"/>
          </p:cNvSpPr>
          <p:nvPr/>
        </p:nvSpPr>
        <p:spPr bwMode="auto">
          <a:xfrm>
            <a:off x="1295400" y="2743200"/>
            <a:ext cx="6615112" cy="1172629"/>
          </a:xfrm>
          <a:prstGeom prst="rect">
            <a:avLst/>
          </a:prstGeom>
          <a:noFill/>
          <a:ln w="9525">
            <a:noFill/>
            <a:miter lim="800000"/>
            <a:headEnd type="none" w="sm" len="sm"/>
            <a:tailEnd type="none" w="sm" len="sm"/>
          </a:ln>
        </p:spPr>
        <p:txBody>
          <a:bodyPr>
            <a:spAutoFit/>
          </a:bodyPr>
          <a:lstStyle/>
          <a:p>
            <a:pPr>
              <a:lnSpc>
                <a:spcPct val="90000"/>
              </a:lnSpc>
            </a:pPr>
            <a:r>
              <a:rPr lang="en-US" sz="2600" dirty="0"/>
              <a:t>The point where work is performed on the material, such as cutting, printing, or pressing, </a:t>
            </a:r>
            <a:r>
              <a:rPr lang="en-US" sz="2600" u="sng" dirty="0"/>
              <a:t>must</a:t>
            </a:r>
            <a:r>
              <a:rPr lang="en-US" sz="2600" dirty="0"/>
              <a:t> be guarded.</a:t>
            </a:r>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685800" y="0"/>
            <a:ext cx="7772400" cy="1143000"/>
          </a:xfrm>
          <a:noFill/>
        </p:spPr>
        <p:txBody>
          <a:bodyPr/>
          <a:lstStyle/>
          <a:p>
            <a:r>
              <a:rPr lang="en-US" dirty="0">
                <a:solidFill>
                  <a:schemeClr val="tx1"/>
                </a:solidFill>
                <a:latin typeface="+mn-lt"/>
              </a:rPr>
              <a:t>Worksite Analysis</a:t>
            </a:r>
          </a:p>
        </p:txBody>
      </p:sp>
      <p:sp>
        <p:nvSpPr>
          <p:cNvPr id="14339" name="Rectangle 3"/>
          <p:cNvSpPr>
            <a:spLocks noGrp="1" noChangeArrowheads="1"/>
          </p:cNvSpPr>
          <p:nvPr>
            <p:ph type="body" idx="1"/>
          </p:nvPr>
        </p:nvSpPr>
        <p:spPr>
          <a:xfrm>
            <a:off x="685800" y="1246188"/>
            <a:ext cx="8001000" cy="3648075"/>
          </a:xfrm>
          <a:noFill/>
        </p:spPr>
        <p:txBody>
          <a:bodyPr>
            <a:normAutofit/>
          </a:bodyPr>
          <a:lstStyle/>
          <a:p>
            <a:pPr lvl="1">
              <a:lnSpc>
                <a:spcPct val="90000"/>
              </a:lnSpc>
              <a:buFontTx/>
              <a:buChar char="•"/>
            </a:pPr>
            <a:r>
              <a:rPr lang="en-US" sz="2700" dirty="0">
                <a:latin typeface="+mn-lt"/>
              </a:rPr>
              <a:t>Involves a worksite examination to identify:</a:t>
            </a:r>
          </a:p>
          <a:p>
            <a:pPr lvl="2">
              <a:lnSpc>
                <a:spcPct val="90000"/>
              </a:lnSpc>
              <a:buFontTx/>
              <a:buChar char="•"/>
            </a:pPr>
            <a:r>
              <a:rPr lang="en-US" dirty="0">
                <a:latin typeface="+mn-lt"/>
              </a:rPr>
              <a:t>E</a:t>
            </a:r>
            <a:r>
              <a:rPr lang="en-US" dirty="0">
                <a:solidFill>
                  <a:schemeClr val="tx1"/>
                </a:solidFill>
                <a:latin typeface="+mn-lt"/>
              </a:rPr>
              <a:t>xisting hazards</a:t>
            </a:r>
          </a:p>
          <a:p>
            <a:pPr lvl="2">
              <a:lnSpc>
                <a:spcPct val="90000"/>
              </a:lnSpc>
              <a:buFontTx/>
              <a:buChar char="•"/>
            </a:pPr>
            <a:r>
              <a:rPr lang="en-US" dirty="0">
                <a:latin typeface="+mn-lt"/>
              </a:rPr>
              <a:t>C</a:t>
            </a:r>
            <a:r>
              <a:rPr lang="en-US" dirty="0">
                <a:solidFill>
                  <a:schemeClr val="tx1"/>
                </a:solidFill>
                <a:latin typeface="+mn-lt"/>
              </a:rPr>
              <a:t>onditions and operations where changes might occur to create hazards</a:t>
            </a:r>
          </a:p>
          <a:p>
            <a:pPr>
              <a:lnSpc>
                <a:spcPct val="90000"/>
              </a:lnSpc>
              <a:buNone/>
            </a:pPr>
            <a:endParaRPr lang="en-US" sz="2800" dirty="0">
              <a:solidFill>
                <a:schemeClr val="tx1"/>
              </a:solidFill>
              <a:latin typeface="+mn-lt"/>
            </a:endParaRPr>
          </a:p>
          <a:p>
            <a:pPr lvl="1">
              <a:lnSpc>
                <a:spcPct val="90000"/>
              </a:lnSpc>
              <a:buFontTx/>
              <a:buChar char="•"/>
            </a:pPr>
            <a:r>
              <a:rPr lang="en-US" sz="2700" dirty="0">
                <a:latin typeface="+mn-lt"/>
              </a:rPr>
              <a:t>Management must actively analyze the work and the worksite to anticipate and prevent harmful occurrences</a:t>
            </a:r>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685800" y="528638"/>
            <a:ext cx="7772400" cy="1143000"/>
          </a:xfrm>
          <a:noFill/>
        </p:spPr>
        <p:txBody>
          <a:bodyPr/>
          <a:lstStyle/>
          <a:p>
            <a:r>
              <a:rPr lang="en-US" dirty="0">
                <a:solidFill>
                  <a:schemeClr val="tx1"/>
                </a:solidFill>
                <a:latin typeface="+mn-lt"/>
              </a:rPr>
              <a:t>Baseline Survey</a:t>
            </a:r>
            <a:br>
              <a:rPr lang="en-US" sz="3800" dirty="0">
                <a:solidFill>
                  <a:schemeClr val="tx1"/>
                </a:solidFill>
                <a:latin typeface="+mn-lt"/>
              </a:rPr>
            </a:br>
            <a:endParaRPr lang="en-US" sz="2500" dirty="0">
              <a:solidFill>
                <a:schemeClr val="tx1"/>
              </a:solidFill>
              <a:latin typeface="+mn-lt"/>
            </a:endParaRPr>
          </a:p>
        </p:txBody>
      </p:sp>
      <p:sp>
        <p:nvSpPr>
          <p:cNvPr id="15363" name="Rectangle 3"/>
          <p:cNvSpPr>
            <a:spLocks noGrp="1" noChangeArrowheads="1"/>
          </p:cNvSpPr>
          <p:nvPr>
            <p:ph type="body" sz="half" idx="2"/>
          </p:nvPr>
        </p:nvSpPr>
        <p:spPr>
          <a:xfrm>
            <a:off x="76200" y="1789113"/>
            <a:ext cx="8382000" cy="4383087"/>
          </a:xfrm>
          <a:noFill/>
        </p:spPr>
        <p:txBody>
          <a:bodyPr/>
          <a:lstStyle/>
          <a:p>
            <a:pPr lvl="1">
              <a:buFontTx/>
              <a:buChar char="•"/>
            </a:pPr>
            <a:r>
              <a:rPr lang="en-US" sz="2700" dirty="0">
                <a:latin typeface="+mn-lt"/>
              </a:rPr>
              <a:t>Conduct a baseline survey for safety </a:t>
            </a:r>
          </a:p>
          <a:p>
            <a:pPr lvl="1">
              <a:buNone/>
            </a:pPr>
            <a:endParaRPr lang="en-US" sz="2700" dirty="0">
              <a:latin typeface="+mn-lt"/>
            </a:endParaRPr>
          </a:p>
          <a:p>
            <a:pPr lvl="1">
              <a:buFontTx/>
              <a:buChar char="•"/>
            </a:pPr>
            <a:r>
              <a:rPr lang="en-US" sz="2700" dirty="0">
                <a:latin typeface="+mn-lt"/>
              </a:rPr>
              <a:t>Job Hazard Analysis</a:t>
            </a:r>
          </a:p>
          <a:p>
            <a:pPr lvl="1">
              <a:buNone/>
            </a:pPr>
            <a:endParaRPr lang="en-US" sz="2700" dirty="0">
              <a:latin typeface="+mn-lt"/>
            </a:endParaRPr>
          </a:p>
          <a:p>
            <a:pPr lvl="1">
              <a:buFontTx/>
              <a:buChar char="•"/>
            </a:pPr>
            <a:r>
              <a:rPr lang="en-US" sz="2700" dirty="0">
                <a:latin typeface="+mn-lt"/>
              </a:rPr>
              <a:t>Who gets involved:</a:t>
            </a:r>
            <a:endParaRPr lang="en-US" sz="2600" dirty="0">
              <a:latin typeface="+mn-lt"/>
            </a:endParaRPr>
          </a:p>
          <a:p>
            <a:pPr lvl="2">
              <a:buFontTx/>
              <a:buChar char="•"/>
            </a:pPr>
            <a:r>
              <a:rPr lang="en-US" sz="2600" dirty="0">
                <a:latin typeface="+mn-lt"/>
              </a:rPr>
              <a:t> </a:t>
            </a:r>
            <a:r>
              <a:rPr lang="en-US" dirty="0">
                <a:latin typeface="+mn-lt"/>
              </a:rPr>
              <a:t>Employees</a:t>
            </a:r>
          </a:p>
          <a:p>
            <a:pPr lvl="2">
              <a:buFontTx/>
              <a:buChar char="•"/>
            </a:pPr>
            <a:r>
              <a:rPr lang="en-US" dirty="0">
                <a:latin typeface="+mn-lt"/>
              </a:rPr>
              <a:t> Machine Operators</a:t>
            </a:r>
          </a:p>
          <a:p>
            <a:pPr lvl="2">
              <a:buFontTx/>
              <a:buChar char="•"/>
            </a:pPr>
            <a:r>
              <a:rPr lang="en-US" dirty="0">
                <a:latin typeface="+mn-lt"/>
              </a:rPr>
              <a:t> Supervisors</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684213" y="382588"/>
            <a:ext cx="7773987" cy="1144587"/>
          </a:xfrm>
          <a:noFill/>
        </p:spPr>
        <p:txBody>
          <a:bodyPr/>
          <a:lstStyle/>
          <a:p>
            <a:pPr>
              <a:lnSpc>
                <a:spcPct val="80000"/>
              </a:lnSpc>
            </a:pPr>
            <a:r>
              <a:rPr lang="en-US" dirty="0">
                <a:solidFill>
                  <a:schemeClr val="tx1"/>
                </a:solidFill>
                <a:latin typeface="+mn-lt"/>
              </a:rPr>
              <a:t>Safety Inspections</a:t>
            </a:r>
            <a:endParaRPr lang="en-US" sz="2500" dirty="0">
              <a:solidFill>
                <a:schemeClr val="tx1"/>
              </a:solidFill>
              <a:latin typeface="+mn-lt"/>
            </a:endParaRPr>
          </a:p>
        </p:txBody>
      </p:sp>
      <p:sp>
        <p:nvSpPr>
          <p:cNvPr id="16387" name="Rectangle 3"/>
          <p:cNvSpPr>
            <a:spLocks noGrp="1" noChangeArrowheads="1"/>
          </p:cNvSpPr>
          <p:nvPr>
            <p:ph type="body" sz="half" idx="1"/>
          </p:nvPr>
        </p:nvSpPr>
        <p:spPr>
          <a:xfrm>
            <a:off x="304800" y="1677988"/>
            <a:ext cx="8534400" cy="4646612"/>
          </a:xfrm>
          <a:noFill/>
        </p:spPr>
        <p:txBody>
          <a:bodyPr>
            <a:normAutofit/>
          </a:bodyPr>
          <a:lstStyle/>
          <a:p>
            <a:pPr lvl="1">
              <a:buFontTx/>
              <a:buChar char="•"/>
            </a:pPr>
            <a:r>
              <a:rPr lang="en-US" sz="2400" dirty="0">
                <a:latin typeface="+mn-lt"/>
              </a:rPr>
              <a:t>Conduct regular site inspections  </a:t>
            </a:r>
          </a:p>
          <a:p>
            <a:pPr lvl="1">
              <a:buNone/>
            </a:pPr>
            <a:endParaRPr lang="en-US" sz="2400" dirty="0">
              <a:latin typeface="+mn-lt"/>
            </a:endParaRPr>
          </a:p>
          <a:p>
            <a:pPr lvl="1">
              <a:buFontTx/>
              <a:buChar char="•"/>
            </a:pPr>
            <a:r>
              <a:rPr lang="en-US" sz="2400" dirty="0">
                <a:latin typeface="+mn-lt"/>
              </a:rPr>
              <a:t>Establish daily work area inspection procedures </a:t>
            </a:r>
          </a:p>
          <a:p>
            <a:pPr lvl="1">
              <a:buNone/>
            </a:pPr>
            <a:endParaRPr lang="en-US" sz="2400" dirty="0">
              <a:latin typeface="+mn-lt"/>
            </a:endParaRPr>
          </a:p>
          <a:p>
            <a:pPr lvl="1">
              <a:buFontTx/>
              <a:buChar char="•"/>
            </a:pPr>
            <a:r>
              <a:rPr lang="en-US" sz="2400" dirty="0">
                <a:latin typeface="+mn-lt"/>
              </a:rPr>
              <a:t>Develop and use checklists</a:t>
            </a:r>
          </a:p>
          <a:p>
            <a:pPr lvl="1">
              <a:buNone/>
            </a:pPr>
            <a:endParaRPr lang="en-US" sz="2400" dirty="0">
              <a:latin typeface="+mn-lt"/>
            </a:endParaRPr>
          </a:p>
          <a:p>
            <a:pPr lvl="1">
              <a:buFontTx/>
              <a:buChar char="•"/>
            </a:pPr>
            <a:r>
              <a:rPr lang="en-US" sz="2400" dirty="0">
                <a:latin typeface="+mn-lt"/>
              </a:rPr>
              <a:t>Provide a system for employees, without fear of reprisal, to notify management about hazardous conditions</a:t>
            </a: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685800" y="219075"/>
            <a:ext cx="7772400" cy="1533525"/>
          </a:xfrm>
          <a:noFill/>
        </p:spPr>
        <p:txBody>
          <a:bodyPr/>
          <a:lstStyle/>
          <a:p>
            <a:r>
              <a:rPr lang="en-US" dirty="0">
                <a:solidFill>
                  <a:schemeClr val="tx1"/>
                </a:solidFill>
                <a:latin typeface="+mn-lt"/>
              </a:rPr>
              <a:t>Additional Worksite Analysis</a:t>
            </a:r>
            <a:endParaRPr lang="en-US" sz="2500" dirty="0">
              <a:solidFill>
                <a:schemeClr val="tx1"/>
              </a:solidFill>
              <a:latin typeface="+mn-lt"/>
            </a:endParaRPr>
          </a:p>
        </p:txBody>
      </p:sp>
      <p:sp>
        <p:nvSpPr>
          <p:cNvPr id="17411" name="Rectangle 3"/>
          <p:cNvSpPr>
            <a:spLocks noGrp="1" noChangeArrowheads="1"/>
          </p:cNvSpPr>
          <p:nvPr>
            <p:ph type="body" sz="half" idx="1"/>
          </p:nvPr>
        </p:nvSpPr>
        <p:spPr>
          <a:xfrm>
            <a:off x="533400" y="1511300"/>
            <a:ext cx="8153400" cy="3670300"/>
          </a:xfrm>
          <a:noFill/>
        </p:spPr>
        <p:txBody>
          <a:bodyPr/>
          <a:lstStyle/>
          <a:p>
            <a:pPr>
              <a:buFont typeface="CommonBullets" pitchFamily="34" charset="2"/>
              <a:buNone/>
            </a:pPr>
            <a:endParaRPr lang="en-US" sz="2600" b="1" dirty="0">
              <a:solidFill>
                <a:schemeClr val="tx1"/>
              </a:solidFill>
              <a:latin typeface="+mn-lt"/>
            </a:endParaRPr>
          </a:p>
          <a:p>
            <a:pPr lvl="1">
              <a:buFontTx/>
              <a:buChar char="•"/>
            </a:pPr>
            <a:r>
              <a:rPr lang="en-US" sz="2700" dirty="0">
                <a:latin typeface="+mn-lt"/>
              </a:rPr>
              <a:t>Investigate accidents and “close-calls” incidents, so that their causes and means for prevention are identified</a:t>
            </a:r>
          </a:p>
          <a:p>
            <a:pPr lvl="1">
              <a:buNone/>
            </a:pPr>
            <a:endParaRPr lang="en-US" sz="2700" dirty="0">
              <a:latin typeface="+mn-lt"/>
            </a:endParaRPr>
          </a:p>
          <a:p>
            <a:pPr lvl="1">
              <a:buFontTx/>
              <a:buChar char="•"/>
            </a:pPr>
            <a:r>
              <a:rPr lang="en-US" sz="2700" dirty="0">
                <a:latin typeface="+mn-lt"/>
              </a:rPr>
              <a:t>Analyze injury trends, so that common causes can be identified </a:t>
            </a:r>
            <a:r>
              <a:rPr lang="en-US" sz="2600" dirty="0">
                <a:solidFill>
                  <a:schemeClr val="tx1"/>
                </a:solidFill>
                <a:latin typeface="+mn-lt"/>
              </a:rPr>
              <a:t>and prevented</a:t>
            </a:r>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533400" y="304800"/>
            <a:ext cx="8305800" cy="1077913"/>
          </a:xfrm>
          <a:noFill/>
        </p:spPr>
        <p:txBody>
          <a:bodyPr/>
          <a:lstStyle/>
          <a:p>
            <a:pPr>
              <a:lnSpc>
                <a:spcPct val="80000"/>
              </a:lnSpc>
            </a:pPr>
            <a:r>
              <a:rPr lang="en-US" dirty="0">
                <a:solidFill>
                  <a:schemeClr val="tx1"/>
                </a:solidFill>
                <a:latin typeface="+mn-lt"/>
              </a:rPr>
              <a:t>Hazard Prevention and Control</a:t>
            </a:r>
          </a:p>
        </p:txBody>
      </p:sp>
      <p:sp>
        <p:nvSpPr>
          <p:cNvPr id="18435" name="Rectangle 3"/>
          <p:cNvSpPr>
            <a:spLocks noGrp="1" noChangeArrowheads="1"/>
          </p:cNvSpPr>
          <p:nvPr>
            <p:ph type="body" idx="1"/>
          </p:nvPr>
        </p:nvSpPr>
        <p:spPr>
          <a:xfrm>
            <a:off x="685800" y="1676400"/>
            <a:ext cx="8077200" cy="4114800"/>
          </a:xfrm>
          <a:noFill/>
        </p:spPr>
        <p:txBody>
          <a:bodyPr>
            <a:normAutofit lnSpcReduction="10000"/>
          </a:bodyPr>
          <a:lstStyle/>
          <a:p>
            <a:pPr lvl="1">
              <a:lnSpc>
                <a:spcPct val="90000"/>
              </a:lnSpc>
              <a:buFontTx/>
              <a:buChar char="•"/>
            </a:pPr>
            <a:r>
              <a:rPr lang="en-US" sz="2700" dirty="0">
                <a:latin typeface="+mn-lt"/>
              </a:rPr>
              <a:t>Start by determining that a hazard or potential hazard exists</a:t>
            </a:r>
          </a:p>
          <a:p>
            <a:pPr lvl="1">
              <a:lnSpc>
                <a:spcPct val="90000"/>
              </a:lnSpc>
              <a:buNone/>
            </a:pPr>
            <a:endParaRPr lang="en-US" sz="2700" dirty="0">
              <a:latin typeface="+mn-lt"/>
            </a:endParaRPr>
          </a:p>
          <a:p>
            <a:pPr lvl="1">
              <a:lnSpc>
                <a:spcPct val="90000"/>
              </a:lnSpc>
              <a:buFontTx/>
              <a:buChar char="•"/>
            </a:pPr>
            <a:r>
              <a:rPr lang="en-US" sz="2700" dirty="0">
                <a:latin typeface="+mn-lt"/>
              </a:rPr>
              <a:t>Where feasible, prevent hazards by effective design of job or job site </a:t>
            </a:r>
          </a:p>
          <a:p>
            <a:pPr lvl="1">
              <a:lnSpc>
                <a:spcPct val="90000"/>
              </a:lnSpc>
              <a:buNone/>
            </a:pPr>
            <a:endParaRPr lang="en-US" sz="2700" dirty="0">
              <a:latin typeface="+mn-lt"/>
            </a:endParaRPr>
          </a:p>
          <a:p>
            <a:pPr lvl="1">
              <a:lnSpc>
                <a:spcPct val="90000"/>
              </a:lnSpc>
              <a:buFontTx/>
              <a:buChar char="•"/>
            </a:pPr>
            <a:r>
              <a:rPr lang="en-US" sz="2700" dirty="0">
                <a:latin typeface="+mn-lt"/>
              </a:rPr>
              <a:t>If the hazard cannot be eliminated, use hazard controls</a:t>
            </a:r>
          </a:p>
          <a:p>
            <a:pPr lvl="1">
              <a:lnSpc>
                <a:spcPct val="90000"/>
              </a:lnSpc>
              <a:buNone/>
            </a:pPr>
            <a:endParaRPr lang="en-US" sz="2700" dirty="0">
              <a:latin typeface="+mn-lt"/>
            </a:endParaRPr>
          </a:p>
          <a:p>
            <a:pPr lvl="1">
              <a:lnSpc>
                <a:spcPct val="90000"/>
              </a:lnSpc>
              <a:buFontTx/>
              <a:buChar char="•"/>
            </a:pPr>
            <a:r>
              <a:rPr lang="en-US" sz="2700" dirty="0">
                <a:latin typeface="+mn-lt"/>
              </a:rPr>
              <a:t>Eliminate or control hazards in a timely manner </a:t>
            </a:r>
            <a:endParaRPr lang="en-US" sz="2600" dirty="0">
              <a:solidFill>
                <a:schemeClr val="tx1"/>
              </a:solidFill>
              <a:latin typeface="+mn-lt"/>
            </a:endParaRP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2" name="Rectangle 8"/>
          <p:cNvSpPr>
            <a:spLocks noGrp="1" noChangeArrowheads="1"/>
          </p:cNvSpPr>
          <p:nvPr>
            <p:ph type="title"/>
          </p:nvPr>
        </p:nvSpPr>
        <p:spPr>
          <a:xfrm>
            <a:off x="685800" y="304800"/>
            <a:ext cx="7772400" cy="1143000"/>
          </a:xfrm>
        </p:spPr>
        <p:txBody>
          <a:bodyPr/>
          <a:lstStyle/>
          <a:p>
            <a:r>
              <a:rPr lang="en-US" dirty="0">
                <a:solidFill>
                  <a:schemeClr val="tx1"/>
                </a:solidFill>
                <a:latin typeface="+mn-lt"/>
              </a:rPr>
              <a:t>Controlling the Hazards</a:t>
            </a:r>
          </a:p>
        </p:txBody>
      </p:sp>
      <p:sp>
        <p:nvSpPr>
          <p:cNvPr id="19465" name="Rectangle 9"/>
          <p:cNvSpPr>
            <a:spLocks noGrp="1" noChangeArrowheads="1"/>
          </p:cNvSpPr>
          <p:nvPr>
            <p:ph type="body" idx="1"/>
          </p:nvPr>
        </p:nvSpPr>
        <p:spPr>
          <a:xfrm>
            <a:off x="685800" y="2133600"/>
            <a:ext cx="7772400" cy="4114800"/>
          </a:xfrm>
        </p:spPr>
        <p:txBody>
          <a:bodyPr/>
          <a:lstStyle/>
          <a:p>
            <a:pPr lvl="1">
              <a:lnSpc>
                <a:spcPct val="70000"/>
              </a:lnSpc>
              <a:buFontTx/>
              <a:buChar char="•"/>
            </a:pPr>
            <a:r>
              <a:rPr lang="en-US" sz="2500" dirty="0">
                <a:latin typeface="+mn-lt"/>
              </a:rPr>
              <a:t>Engineering controls</a:t>
            </a:r>
          </a:p>
          <a:p>
            <a:pPr lvl="1">
              <a:lnSpc>
                <a:spcPct val="70000"/>
              </a:lnSpc>
              <a:buNone/>
            </a:pPr>
            <a:endParaRPr lang="en-US" sz="2500" dirty="0">
              <a:latin typeface="+mn-lt"/>
            </a:endParaRPr>
          </a:p>
          <a:p>
            <a:pPr lvl="1">
              <a:lnSpc>
                <a:spcPct val="70000"/>
              </a:lnSpc>
              <a:buFontTx/>
              <a:buChar char="•"/>
            </a:pPr>
            <a:r>
              <a:rPr lang="en-US" sz="2500" dirty="0">
                <a:latin typeface="+mn-lt"/>
              </a:rPr>
              <a:t>Safe work practices communicated</a:t>
            </a:r>
          </a:p>
          <a:p>
            <a:pPr lvl="2"/>
            <a:r>
              <a:rPr lang="en-US" dirty="0">
                <a:solidFill>
                  <a:schemeClr val="tx1"/>
                </a:solidFill>
                <a:latin typeface="+mn-lt"/>
              </a:rPr>
              <a:t>Employee training </a:t>
            </a:r>
          </a:p>
          <a:p>
            <a:pPr lvl="2"/>
            <a:r>
              <a:rPr lang="en-US" dirty="0">
                <a:solidFill>
                  <a:schemeClr val="tx1"/>
                </a:solidFill>
                <a:latin typeface="+mn-lt"/>
              </a:rPr>
              <a:t>Positive reinforcement</a:t>
            </a:r>
          </a:p>
          <a:p>
            <a:pPr lvl="2"/>
            <a:r>
              <a:rPr lang="en-US" dirty="0">
                <a:solidFill>
                  <a:schemeClr val="tx1"/>
                </a:solidFill>
                <a:latin typeface="+mn-lt"/>
              </a:rPr>
              <a:t>Correction of unsafe practices</a:t>
            </a:r>
          </a:p>
          <a:p>
            <a:pPr lvl="2"/>
            <a:r>
              <a:rPr lang="en-US" dirty="0">
                <a:solidFill>
                  <a:schemeClr val="tx1"/>
                </a:solidFill>
                <a:latin typeface="+mn-lt"/>
              </a:rPr>
              <a:t>Enforcement of rules and polices</a:t>
            </a:r>
          </a:p>
        </p:txBody>
      </p:sp>
      <p:sp>
        <p:nvSpPr>
          <p:cNvPr id="27655" name="Text Box 7"/>
          <p:cNvSpPr txBox="1">
            <a:spLocks noChangeArrowheads="1"/>
          </p:cNvSpPr>
          <p:nvPr/>
        </p:nvSpPr>
        <p:spPr bwMode="auto">
          <a:xfrm>
            <a:off x="533400" y="1524000"/>
            <a:ext cx="5105400" cy="488950"/>
          </a:xfrm>
          <a:prstGeom prst="rect">
            <a:avLst/>
          </a:prstGeom>
          <a:noFill/>
          <a:ln w="12700">
            <a:noFill/>
            <a:miter lim="800000"/>
            <a:headEnd type="none" w="sm" len="sm"/>
            <a:tailEnd type="none" w="sm" len="sm"/>
          </a:ln>
        </p:spPr>
        <p:txBody>
          <a:bodyPr>
            <a:spAutoFit/>
          </a:bodyPr>
          <a:lstStyle/>
          <a:p>
            <a:pPr>
              <a:spcBef>
                <a:spcPct val="50000"/>
              </a:spcBef>
            </a:pPr>
            <a:r>
              <a:rPr lang="en-US" sz="2600" dirty="0">
                <a:latin typeface="Arial" charset="0"/>
              </a:rPr>
              <a:t>To prevent and control hazards:</a:t>
            </a:r>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xfrm>
            <a:off x="692150" y="311150"/>
            <a:ext cx="7772400" cy="1144588"/>
          </a:xfrm>
          <a:noFill/>
        </p:spPr>
        <p:txBody>
          <a:bodyPr/>
          <a:lstStyle/>
          <a:p>
            <a:r>
              <a:rPr lang="en-US" dirty="0">
                <a:solidFill>
                  <a:schemeClr val="tx1"/>
                </a:solidFill>
                <a:latin typeface="+mn-lt"/>
              </a:rPr>
              <a:t>Safety Training</a:t>
            </a:r>
          </a:p>
        </p:txBody>
      </p:sp>
      <p:sp>
        <p:nvSpPr>
          <p:cNvPr id="21507" name="Rectangle 3"/>
          <p:cNvSpPr>
            <a:spLocks noGrp="1" noChangeArrowheads="1"/>
          </p:cNvSpPr>
          <p:nvPr>
            <p:ph type="body" idx="1"/>
          </p:nvPr>
        </p:nvSpPr>
        <p:spPr>
          <a:xfrm>
            <a:off x="685800" y="1749425"/>
            <a:ext cx="8229600" cy="4114800"/>
          </a:xfrm>
          <a:noFill/>
        </p:spPr>
        <p:txBody>
          <a:bodyPr>
            <a:normAutofit/>
          </a:bodyPr>
          <a:lstStyle/>
          <a:p>
            <a:pPr lvl="1">
              <a:lnSpc>
                <a:spcPct val="70000"/>
              </a:lnSpc>
              <a:buFontTx/>
              <a:buChar char="•"/>
            </a:pPr>
            <a:r>
              <a:rPr lang="en-US" sz="2700" dirty="0">
                <a:latin typeface="+mn-lt"/>
              </a:rPr>
              <a:t>Addresses the safety responsibilities of all personnel</a:t>
            </a:r>
          </a:p>
          <a:p>
            <a:pPr lvl="1">
              <a:lnSpc>
                <a:spcPct val="70000"/>
              </a:lnSpc>
              <a:buNone/>
            </a:pPr>
            <a:endParaRPr lang="en-US" sz="2700" dirty="0">
              <a:latin typeface="+mn-lt"/>
            </a:endParaRPr>
          </a:p>
          <a:p>
            <a:pPr lvl="1">
              <a:lnSpc>
                <a:spcPct val="70000"/>
              </a:lnSpc>
              <a:buFontTx/>
              <a:buChar char="•"/>
            </a:pPr>
            <a:r>
              <a:rPr lang="en-US" sz="2700" dirty="0">
                <a:latin typeface="+mn-lt"/>
              </a:rPr>
              <a:t>Incorporated into other training and job performance/practice</a:t>
            </a:r>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137"/>
          <p:cNvSpPr>
            <a:spLocks noGrp="1" noChangeArrowheads="1"/>
          </p:cNvSpPr>
          <p:nvPr>
            <p:ph type="title"/>
          </p:nvPr>
        </p:nvSpPr>
        <p:spPr/>
        <p:txBody>
          <a:bodyPr/>
          <a:lstStyle/>
          <a:p>
            <a:r>
              <a:rPr lang="en-US" dirty="0">
                <a:solidFill>
                  <a:schemeClr val="tx1"/>
                </a:solidFill>
                <a:latin typeface="+mn-lt"/>
              </a:rPr>
              <a:t>Safety Orientation</a:t>
            </a:r>
          </a:p>
        </p:txBody>
      </p:sp>
      <p:sp>
        <p:nvSpPr>
          <p:cNvPr id="30725" name="Rectangle 138"/>
          <p:cNvSpPr>
            <a:spLocks noGrp="1" noChangeArrowheads="1"/>
          </p:cNvSpPr>
          <p:nvPr>
            <p:ph type="body" idx="1"/>
          </p:nvPr>
        </p:nvSpPr>
        <p:spPr>
          <a:xfrm>
            <a:off x="685800" y="1981200"/>
            <a:ext cx="8001000" cy="4114800"/>
          </a:xfrm>
        </p:spPr>
        <p:txBody>
          <a:bodyPr>
            <a:normAutofit/>
          </a:bodyPr>
          <a:lstStyle/>
          <a:p>
            <a:pPr lvl="1">
              <a:lnSpc>
                <a:spcPct val="70000"/>
              </a:lnSpc>
              <a:buFont typeface="Arial" pitchFamily="34" charset="0"/>
              <a:buChar char="•"/>
            </a:pPr>
            <a:r>
              <a:rPr lang="en-US" sz="2700" dirty="0">
                <a:latin typeface="+mn-lt"/>
              </a:rPr>
              <a:t>Orientation training must be given prior to beginning  job duties</a:t>
            </a:r>
          </a:p>
          <a:p>
            <a:pPr lvl="1">
              <a:lnSpc>
                <a:spcPct val="70000"/>
              </a:lnSpc>
              <a:buNone/>
            </a:pPr>
            <a:endParaRPr lang="en-US" sz="2700" dirty="0">
              <a:latin typeface="+mn-lt"/>
            </a:endParaRPr>
          </a:p>
          <a:p>
            <a:pPr lvl="1">
              <a:lnSpc>
                <a:spcPct val="70000"/>
              </a:lnSpc>
              <a:buFont typeface="Arial" pitchFamily="34" charset="0"/>
              <a:buChar char="•"/>
            </a:pPr>
            <a:r>
              <a:rPr lang="en-US" sz="2700" dirty="0">
                <a:latin typeface="+mn-lt"/>
              </a:rPr>
              <a:t>Employees must understand the hazards they may be exposed to and how to prevent harm to themselves and others </a:t>
            </a:r>
            <a:r>
              <a:rPr lang="en-US" sz="2700" dirty="0">
                <a:solidFill>
                  <a:schemeClr val="tx1"/>
                </a:solidFill>
                <a:latin typeface="+mn-lt"/>
              </a:rPr>
              <a:t>from hazard exposure</a:t>
            </a:r>
          </a:p>
        </p:txBody>
      </p:sp>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noFill/>
        </p:spPr>
        <p:txBody>
          <a:bodyPr/>
          <a:lstStyle/>
          <a:p>
            <a:r>
              <a:rPr lang="en-US" dirty="0">
                <a:solidFill>
                  <a:schemeClr val="tx1"/>
                </a:solidFill>
                <a:latin typeface="+mn-lt"/>
              </a:rPr>
              <a:t>Supervisor Responsibilities</a:t>
            </a:r>
            <a:endParaRPr lang="en-US" sz="2500" dirty="0">
              <a:solidFill>
                <a:schemeClr val="tx1"/>
              </a:solidFill>
              <a:latin typeface="+mn-lt"/>
            </a:endParaRPr>
          </a:p>
        </p:txBody>
      </p:sp>
      <p:sp>
        <p:nvSpPr>
          <p:cNvPr id="23555" name="Rectangle 3"/>
          <p:cNvSpPr>
            <a:spLocks noGrp="1" noChangeArrowheads="1"/>
          </p:cNvSpPr>
          <p:nvPr>
            <p:ph type="body" idx="1"/>
          </p:nvPr>
        </p:nvSpPr>
        <p:spPr>
          <a:xfrm>
            <a:off x="0" y="1524000"/>
            <a:ext cx="8915400" cy="4341813"/>
          </a:xfrm>
          <a:noFill/>
        </p:spPr>
        <p:txBody>
          <a:bodyPr/>
          <a:lstStyle/>
          <a:p>
            <a:pPr>
              <a:spcBef>
                <a:spcPct val="0"/>
              </a:spcBef>
              <a:buFont typeface="CommonBullets" pitchFamily="34" charset="2"/>
              <a:buNone/>
            </a:pPr>
            <a:endParaRPr lang="en-US" sz="3000" b="1" dirty="0">
              <a:solidFill>
                <a:schemeClr val="tx1"/>
              </a:solidFill>
              <a:latin typeface="+mn-lt"/>
            </a:endParaRPr>
          </a:p>
          <a:p>
            <a:pPr lvl="1">
              <a:lnSpc>
                <a:spcPct val="70000"/>
              </a:lnSpc>
              <a:buFontTx/>
              <a:buChar char="•"/>
            </a:pPr>
            <a:r>
              <a:rPr lang="en-US" sz="2500" dirty="0">
                <a:latin typeface="+mn-lt"/>
              </a:rPr>
              <a:t>Analyzes work to identify potential hazards in area of responsibility</a:t>
            </a:r>
          </a:p>
          <a:p>
            <a:pPr lvl="1">
              <a:lnSpc>
                <a:spcPct val="70000"/>
              </a:lnSpc>
              <a:buNone/>
            </a:pPr>
            <a:endParaRPr lang="en-US" sz="2500" dirty="0">
              <a:latin typeface="+mn-lt"/>
            </a:endParaRPr>
          </a:p>
          <a:p>
            <a:pPr lvl="1">
              <a:lnSpc>
                <a:spcPct val="70000"/>
              </a:lnSpc>
              <a:buFontTx/>
              <a:buChar char="•"/>
            </a:pPr>
            <a:r>
              <a:rPr lang="en-US" sz="2500" dirty="0">
                <a:latin typeface="+mn-lt"/>
              </a:rPr>
              <a:t>Maintain physical protections in work areas</a:t>
            </a:r>
          </a:p>
          <a:p>
            <a:pPr lvl="1">
              <a:lnSpc>
                <a:spcPct val="70000"/>
              </a:lnSpc>
              <a:buNone/>
            </a:pPr>
            <a:endParaRPr lang="en-US" sz="2500" dirty="0">
              <a:latin typeface="+mn-lt"/>
            </a:endParaRPr>
          </a:p>
          <a:p>
            <a:pPr lvl="1">
              <a:lnSpc>
                <a:spcPct val="70000"/>
              </a:lnSpc>
              <a:buFontTx/>
              <a:buChar char="•"/>
            </a:pPr>
            <a:r>
              <a:rPr lang="en-US" sz="2500" dirty="0">
                <a:latin typeface="+mn-lt"/>
              </a:rPr>
              <a:t>Reinforce employee training through  performance feedback and, if needed, enforcement of safe work practices</a:t>
            </a:r>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92150" y="152400"/>
            <a:ext cx="7773988" cy="1143000"/>
          </a:xfrm>
        </p:spPr>
        <p:txBody>
          <a:bodyPr/>
          <a:lstStyle/>
          <a:p>
            <a:r>
              <a:rPr lang="en-US" dirty="0">
                <a:solidFill>
                  <a:schemeClr val="tx1"/>
                </a:solidFill>
                <a:latin typeface="+mn-lt"/>
              </a:rPr>
              <a:t>Summary</a:t>
            </a:r>
          </a:p>
        </p:txBody>
      </p:sp>
      <p:sp>
        <p:nvSpPr>
          <p:cNvPr id="33797" name="Rectangle 3"/>
          <p:cNvSpPr>
            <a:spLocks noGrp="1" noChangeArrowheads="1"/>
          </p:cNvSpPr>
          <p:nvPr>
            <p:ph type="body" idx="1"/>
          </p:nvPr>
        </p:nvSpPr>
        <p:spPr>
          <a:xfrm>
            <a:off x="554038" y="1828800"/>
            <a:ext cx="8361362" cy="4114800"/>
          </a:xfrm>
        </p:spPr>
        <p:txBody>
          <a:bodyPr/>
          <a:lstStyle/>
          <a:p>
            <a:pPr lvl="1">
              <a:lnSpc>
                <a:spcPct val="70000"/>
              </a:lnSpc>
              <a:buFontTx/>
              <a:buChar char="•"/>
            </a:pPr>
            <a:r>
              <a:rPr lang="en-US" sz="2500" dirty="0">
                <a:latin typeface="+mn-lt"/>
              </a:rPr>
              <a:t>Reduce work related injuries and illnesses</a:t>
            </a:r>
          </a:p>
          <a:p>
            <a:pPr lvl="1">
              <a:lnSpc>
                <a:spcPct val="70000"/>
              </a:lnSpc>
              <a:buNone/>
            </a:pPr>
            <a:endParaRPr lang="en-US" sz="2500" dirty="0">
              <a:latin typeface="+mn-lt"/>
            </a:endParaRPr>
          </a:p>
          <a:p>
            <a:pPr lvl="1">
              <a:lnSpc>
                <a:spcPct val="70000"/>
              </a:lnSpc>
              <a:buFontTx/>
              <a:buChar char="•"/>
            </a:pPr>
            <a:r>
              <a:rPr lang="en-US" sz="2500" dirty="0">
                <a:latin typeface="+mn-lt"/>
              </a:rPr>
              <a:t>Improve morale and productivity</a:t>
            </a:r>
          </a:p>
          <a:p>
            <a:pPr lvl="1">
              <a:lnSpc>
                <a:spcPct val="70000"/>
              </a:lnSpc>
              <a:buNone/>
            </a:pPr>
            <a:endParaRPr lang="en-US" sz="2500" dirty="0">
              <a:latin typeface="+mn-lt"/>
            </a:endParaRPr>
          </a:p>
          <a:p>
            <a:pPr lvl="1">
              <a:lnSpc>
                <a:spcPct val="70000"/>
              </a:lnSpc>
              <a:buFontTx/>
              <a:buChar char="•"/>
            </a:pPr>
            <a:r>
              <a:rPr lang="en-US" sz="2500" dirty="0">
                <a:latin typeface="+mn-lt"/>
              </a:rPr>
              <a:t>Reduce workers’ compensation costs</a:t>
            </a:r>
          </a:p>
          <a:p>
            <a:pPr lvl="1">
              <a:lnSpc>
                <a:spcPct val="70000"/>
              </a:lnSpc>
              <a:buNone/>
            </a:pPr>
            <a:endParaRPr lang="en-US" sz="2500" dirty="0">
              <a:latin typeface="+mn-lt"/>
            </a:endParaRPr>
          </a:p>
          <a:p>
            <a:pPr lvl="1">
              <a:lnSpc>
                <a:spcPct val="70000"/>
              </a:lnSpc>
              <a:buFontTx/>
              <a:buChar char="•"/>
            </a:pPr>
            <a:r>
              <a:rPr lang="en-US" sz="2500" dirty="0">
                <a:latin typeface="+mn-lt"/>
              </a:rPr>
              <a:t>Includes </a:t>
            </a:r>
            <a:r>
              <a:rPr lang="en-US" sz="2500" dirty="0">
                <a:solidFill>
                  <a:schemeClr val="tx1"/>
                </a:solidFill>
                <a:latin typeface="+mn-lt"/>
              </a:rPr>
              <a:t>these elements:</a:t>
            </a:r>
          </a:p>
          <a:p>
            <a:pPr lvl="2">
              <a:lnSpc>
                <a:spcPct val="90000"/>
              </a:lnSpc>
              <a:buFont typeface="Arial" pitchFamily="34" charset="0"/>
              <a:buChar char="•"/>
            </a:pPr>
            <a:r>
              <a:rPr lang="en-US" dirty="0">
                <a:solidFill>
                  <a:schemeClr val="tx1"/>
                </a:solidFill>
                <a:latin typeface="+mn-lt"/>
              </a:rPr>
              <a:t>Management commitment and employee involvement</a:t>
            </a:r>
          </a:p>
          <a:p>
            <a:pPr lvl="2">
              <a:lnSpc>
                <a:spcPct val="90000"/>
              </a:lnSpc>
              <a:buFont typeface="Arial" pitchFamily="34" charset="0"/>
              <a:buChar char="•"/>
            </a:pPr>
            <a:r>
              <a:rPr lang="en-US" dirty="0">
                <a:solidFill>
                  <a:schemeClr val="tx1"/>
                </a:solidFill>
                <a:latin typeface="+mn-lt"/>
              </a:rPr>
              <a:t>Worksite analysis</a:t>
            </a:r>
          </a:p>
          <a:p>
            <a:pPr lvl="2">
              <a:lnSpc>
                <a:spcPct val="90000"/>
              </a:lnSpc>
              <a:buFont typeface="Arial" pitchFamily="34" charset="0"/>
              <a:buChar char="•"/>
            </a:pPr>
            <a:r>
              <a:rPr lang="en-US" dirty="0">
                <a:solidFill>
                  <a:schemeClr val="tx1"/>
                </a:solidFill>
                <a:latin typeface="+mn-lt"/>
              </a:rPr>
              <a:t>Hazard prevention and control</a:t>
            </a:r>
          </a:p>
          <a:p>
            <a:pPr lvl="2">
              <a:lnSpc>
                <a:spcPct val="90000"/>
              </a:lnSpc>
              <a:buFont typeface="Arial" pitchFamily="34" charset="0"/>
              <a:buChar char="•"/>
            </a:pPr>
            <a:r>
              <a:rPr lang="en-US" dirty="0">
                <a:solidFill>
                  <a:schemeClr val="tx1"/>
                </a:solidFill>
                <a:latin typeface="+mn-lt"/>
              </a:rPr>
              <a:t>Employee safety training</a:t>
            </a:r>
          </a:p>
        </p:txBody>
      </p:sp>
      <p:sp>
        <p:nvSpPr>
          <p:cNvPr id="33798" name="Text Box 4"/>
          <p:cNvSpPr txBox="1">
            <a:spLocks noChangeArrowheads="1"/>
          </p:cNvSpPr>
          <p:nvPr/>
        </p:nvSpPr>
        <p:spPr bwMode="auto">
          <a:xfrm>
            <a:off x="554038" y="1066800"/>
            <a:ext cx="7904162" cy="523220"/>
          </a:xfrm>
          <a:prstGeom prst="rect">
            <a:avLst/>
          </a:prstGeom>
          <a:noFill/>
          <a:ln w="12700">
            <a:noFill/>
            <a:miter lim="800000"/>
            <a:headEnd type="none" w="sm" len="sm"/>
            <a:tailEnd type="none" w="sm" len="sm"/>
          </a:ln>
        </p:spPr>
        <p:txBody>
          <a:bodyPr>
            <a:spAutoFit/>
          </a:bodyPr>
          <a:lstStyle/>
          <a:p>
            <a:pPr>
              <a:spcBef>
                <a:spcPct val="50000"/>
              </a:spcBef>
            </a:pPr>
            <a:r>
              <a:rPr lang="en-US" sz="2800" dirty="0">
                <a:latin typeface="Arial" charset="0"/>
              </a:rPr>
              <a:t>Effective safe work practices:</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44463"/>
            <a:ext cx="7772400" cy="1143000"/>
          </a:xfrm>
        </p:spPr>
        <p:txBody>
          <a:bodyPr/>
          <a:lstStyle/>
          <a:p>
            <a:pPr eaLnBrk="1" hangingPunct="1"/>
            <a:r>
              <a:rPr lang="en-US" dirty="0">
                <a:solidFill>
                  <a:schemeClr val="tx1"/>
                </a:solidFill>
                <a:latin typeface="+mn-lt"/>
              </a:rPr>
              <a:t>Rotating Parts</a:t>
            </a:r>
          </a:p>
        </p:txBody>
      </p:sp>
      <p:pic>
        <p:nvPicPr>
          <p:cNvPr id="9219" name="Picture 3" descr="GRDFIG1"/>
          <p:cNvPicPr>
            <a:picLocks noChangeAspect="1" noChangeArrowheads="1"/>
          </p:cNvPicPr>
          <p:nvPr/>
        </p:nvPicPr>
        <p:blipFill>
          <a:blip r:embed="rId4" cstate="print">
            <a:lum contrast="6000"/>
          </a:blip>
          <a:srcRect l="10951" t="5334" r="2440" b="26941"/>
          <a:stretch>
            <a:fillRect/>
          </a:stretch>
        </p:blipFill>
        <p:spPr bwMode="auto">
          <a:xfrm>
            <a:off x="1541463" y="1298575"/>
            <a:ext cx="6073775" cy="470535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57150"/>
            <a:ext cx="7772400" cy="1143000"/>
          </a:xfrm>
        </p:spPr>
        <p:txBody>
          <a:bodyPr/>
          <a:lstStyle/>
          <a:p>
            <a:pPr eaLnBrk="1" hangingPunct="1"/>
            <a:r>
              <a:rPr lang="en-US" dirty="0">
                <a:solidFill>
                  <a:schemeClr val="tx1"/>
                </a:solidFill>
                <a:latin typeface="+mn-lt"/>
              </a:rPr>
              <a:t>In-Running Nip Points</a:t>
            </a:r>
            <a:endParaRPr lang="en-US" sz="3600" dirty="0">
              <a:solidFill>
                <a:schemeClr val="tx1"/>
              </a:solidFill>
              <a:latin typeface="+mn-lt"/>
            </a:endParaRPr>
          </a:p>
        </p:txBody>
      </p:sp>
      <p:pic>
        <p:nvPicPr>
          <p:cNvPr id="10243" name="Picture 3" descr="GRDFIG3"/>
          <p:cNvPicPr>
            <a:picLocks noChangeAspect="1" noChangeArrowheads="1"/>
          </p:cNvPicPr>
          <p:nvPr/>
        </p:nvPicPr>
        <p:blipFill>
          <a:blip r:embed="rId4" cstate="print">
            <a:lum contrast="6000"/>
          </a:blip>
          <a:srcRect l="4111" t="5882" r="1328" b="5882"/>
          <a:stretch>
            <a:fillRect/>
          </a:stretch>
        </p:blipFill>
        <p:spPr bwMode="auto">
          <a:xfrm>
            <a:off x="3671888" y="1416050"/>
            <a:ext cx="4135437" cy="4554538"/>
          </a:xfrm>
          <a:prstGeom prst="rect">
            <a:avLst/>
          </a:prstGeom>
          <a:noFill/>
          <a:ln w="9525">
            <a:noFill/>
            <a:miter lim="800000"/>
            <a:headEnd/>
            <a:tailEnd/>
          </a:ln>
        </p:spPr>
      </p:pic>
      <p:sp>
        <p:nvSpPr>
          <p:cNvPr id="10244" name="Text Box 4"/>
          <p:cNvSpPr txBox="1">
            <a:spLocks noChangeArrowheads="1"/>
          </p:cNvSpPr>
          <p:nvPr/>
        </p:nvSpPr>
        <p:spPr bwMode="auto">
          <a:xfrm>
            <a:off x="6986588" y="1690688"/>
            <a:ext cx="1414462" cy="831850"/>
          </a:xfrm>
          <a:prstGeom prst="rect">
            <a:avLst/>
          </a:prstGeom>
          <a:solidFill>
            <a:schemeClr val="bg1"/>
          </a:solidFill>
          <a:ln w="9525">
            <a:solidFill>
              <a:schemeClr val="tx1"/>
            </a:solidFill>
            <a:miter lim="800000"/>
            <a:headEnd type="none" w="sm" len="sm"/>
            <a:tailEnd type="none" w="sm" len="sm"/>
          </a:ln>
        </p:spPr>
        <p:txBody>
          <a:bodyPr>
            <a:spAutoFit/>
          </a:bodyPr>
          <a:lstStyle/>
          <a:p>
            <a:pPr>
              <a:spcBef>
                <a:spcPct val="50000"/>
              </a:spcBef>
            </a:pPr>
            <a:r>
              <a:rPr lang="en-US">
                <a:latin typeface="Arial" charset="0"/>
              </a:rPr>
              <a:t>Belt and pulley</a:t>
            </a:r>
          </a:p>
        </p:txBody>
      </p:sp>
      <p:sp>
        <p:nvSpPr>
          <p:cNvPr id="10245" name="Text Box 5"/>
          <p:cNvSpPr txBox="1">
            <a:spLocks noChangeArrowheads="1"/>
          </p:cNvSpPr>
          <p:nvPr/>
        </p:nvSpPr>
        <p:spPr bwMode="auto">
          <a:xfrm>
            <a:off x="2905125" y="3057525"/>
            <a:ext cx="1663700" cy="831850"/>
          </a:xfrm>
          <a:prstGeom prst="rect">
            <a:avLst/>
          </a:prstGeom>
          <a:solidFill>
            <a:schemeClr val="bg1"/>
          </a:solidFill>
          <a:ln w="9525">
            <a:solidFill>
              <a:schemeClr val="tx1"/>
            </a:solidFill>
            <a:miter lim="800000"/>
            <a:headEnd type="none" w="sm" len="sm"/>
            <a:tailEnd type="none" w="sm" len="sm"/>
          </a:ln>
        </p:spPr>
        <p:txBody>
          <a:bodyPr>
            <a:spAutoFit/>
          </a:bodyPr>
          <a:lstStyle/>
          <a:p>
            <a:pPr>
              <a:spcBef>
                <a:spcPct val="50000"/>
              </a:spcBef>
            </a:pPr>
            <a:r>
              <a:rPr lang="en-US">
                <a:latin typeface="Arial" charset="0"/>
              </a:rPr>
              <a:t>Chain and sprocket</a:t>
            </a:r>
          </a:p>
        </p:txBody>
      </p:sp>
      <p:sp>
        <p:nvSpPr>
          <p:cNvPr id="10246" name="Text Box 6"/>
          <p:cNvSpPr txBox="1">
            <a:spLocks noChangeArrowheads="1"/>
          </p:cNvSpPr>
          <p:nvPr/>
        </p:nvSpPr>
        <p:spPr bwMode="auto">
          <a:xfrm>
            <a:off x="7119938" y="3116263"/>
            <a:ext cx="1500187" cy="831850"/>
          </a:xfrm>
          <a:prstGeom prst="rect">
            <a:avLst/>
          </a:prstGeom>
          <a:solidFill>
            <a:schemeClr val="bg1"/>
          </a:solidFill>
          <a:ln w="9525">
            <a:solidFill>
              <a:schemeClr val="tx1"/>
            </a:solidFill>
            <a:miter lim="800000"/>
            <a:headEnd type="none" w="sm" len="sm"/>
            <a:tailEnd type="none" w="sm" len="sm"/>
          </a:ln>
        </p:spPr>
        <p:txBody>
          <a:bodyPr>
            <a:spAutoFit/>
          </a:bodyPr>
          <a:lstStyle/>
          <a:p>
            <a:pPr>
              <a:spcBef>
                <a:spcPct val="50000"/>
              </a:spcBef>
            </a:pPr>
            <a:r>
              <a:rPr lang="en-US">
                <a:latin typeface="Arial" charset="0"/>
              </a:rPr>
              <a:t>Rack and pinion</a:t>
            </a:r>
          </a:p>
        </p:txBody>
      </p:sp>
      <p:pic>
        <p:nvPicPr>
          <p:cNvPr id="10247" name="Picture 7" descr="GRDFIG2"/>
          <p:cNvPicPr>
            <a:picLocks noChangeAspect="1" noChangeArrowheads="1"/>
          </p:cNvPicPr>
          <p:nvPr/>
        </p:nvPicPr>
        <p:blipFill>
          <a:blip r:embed="rId5" cstate="print"/>
          <a:srcRect l="37875" t="22476" r="39172" b="19495"/>
          <a:stretch>
            <a:fillRect/>
          </a:stretch>
        </p:blipFill>
        <p:spPr bwMode="auto">
          <a:xfrm>
            <a:off x="1003300" y="2579688"/>
            <a:ext cx="1893888" cy="3392487"/>
          </a:xfrm>
          <a:prstGeom prst="rect">
            <a:avLst/>
          </a:prstGeom>
          <a:noFill/>
          <a:ln w="9525">
            <a:noFill/>
            <a:miter lim="800000"/>
            <a:headEnd/>
            <a:tailEnd/>
          </a:ln>
        </p:spPr>
      </p:pic>
      <p:sp>
        <p:nvSpPr>
          <p:cNvPr id="10248" name="Text Box 8"/>
          <p:cNvSpPr txBox="1">
            <a:spLocks noChangeArrowheads="1"/>
          </p:cNvSpPr>
          <p:nvPr/>
        </p:nvSpPr>
        <p:spPr bwMode="auto">
          <a:xfrm>
            <a:off x="1282700" y="1598613"/>
            <a:ext cx="1457325" cy="831850"/>
          </a:xfrm>
          <a:prstGeom prst="rect">
            <a:avLst/>
          </a:prstGeom>
          <a:solidFill>
            <a:schemeClr val="bg1"/>
          </a:solidFill>
          <a:ln w="9525">
            <a:solidFill>
              <a:schemeClr val="tx1"/>
            </a:solidFill>
            <a:miter lim="800000"/>
            <a:headEnd type="none" w="sm" len="sm"/>
            <a:tailEnd type="none" w="sm" len="sm"/>
          </a:ln>
        </p:spPr>
        <p:txBody>
          <a:bodyPr>
            <a:spAutoFit/>
          </a:bodyPr>
          <a:lstStyle/>
          <a:p>
            <a:r>
              <a:rPr lang="en-US">
                <a:latin typeface="Arial" charset="0"/>
              </a:rPr>
              <a:t>Rotating cylinders</a:t>
            </a:r>
          </a:p>
        </p:txBody>
      </p:sp>
    </p:spTree>
  </p:cSld>
  <p:clrMapOvr>
    <a:overrideClrMapping bg1="lt1" tx1="dk1" bg2="lt2" tx2="dk2" accent1="accent1" accent2="accent2" accent3="accent3" accent4="accent4" accent5="accent5" accent6="accent6" hlink="hlink" folHlink="folHlink"/>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3025"/>
            <a:ext cx="7772400" cy="1143000"/>
          </a:xfrm>
        </p:spPr>
        <p:txBody>
          <a:bodyPr/>
          <a:lstStyle/>
          <a:p>
            <a:pPr eaLnBrk="1" hangingPunct="1"/>
            <a:r>
              <a:rPr lang="en-US" dirty="0">
                <a:solidFill>
                  <a:schemeClr val="tx1"/>
                </a:solidFill>
                <a:latin typeface="+mn-lt"/>
              </a:rPr>
              <a:t>Requirements for Safeguards</a:t>
            </a:r>
          </a:p>
        </p:txBody>
      </p:sp>
      <p:sp>
        <p:nvSpPr>
          <p:cNvPr id="11267" name="Rectangle 3"/>
          <p:cNvSpPr>
            <a:spLocks noGrp="1" noChangeArrowheads="1"/>
          </p:cNvSpPr>
          <p:nvPr>
            <p:ph type="body" idx="1"/>
          </p:nvPr>
        </p:nvSpPr>
        <p:spPr>
          <a:xfrm>
            <a:off x="609600" y="1295400"/>
            <a:ext cx="8001000" cy="4729162"/>
          </a:xfrm>
        </p:spPr>
        <p:txBody>
          <a:bodyPr>
            <a:normAutofit lnSpcReduction="10000"/>
          </a:bodyPr>
          <a:lstStyle/>
          <a:p>
            <a:pPr eaLnBrk="1" hangingPunct="1">
              <a:lnSpc>
                <a:spcPct val="90000"/>
              </a:lnSpc>
              <a:buFont typeface="Arial" pitchFamily="34" charset="0"/>
              <a:buChar char="•"/>
            </a:pPr>
            <a:r>
              <a:rPr lang="en-US" sz="2400" u="sng" dirty="0">
                <a:solidFill>
                  <a:schemeClr val="tx1"/>
                </a:solidFill>
                <a:latin typeface="+mn-lt"/>
              </a:rPr>
              <a:t>Prevent contact</a:t>
            </a:r>
            <a:r>
              <a:rPr lang="en-US" sz="2400" dirty="0">
                <a:solidFill>
                  <a:schemeClr val="tx1"/>
                </a:solidFill>
                <a:latin typeface="+mn-lt"/>
              </a:rPr>
              <a:t> - prevent worker’s body or clothing from contacting hazardous moving parts</a:t>
            </a:r>
          </a:p>
          <a:p>
            <a:pPr eaLnBrk="1" hangingPunct="1">
              <a:lnSpc>
                <a:spcPct val="90000"/>
              </a:lnSpc>
              <a:buNone/>
            </a:pPr>
            <a:endParaRPr lang="en-US" sz="2400" u="sng" dirty="0">
              <a:solidFill>
                <a:schemeClr val="tx1"/>
              </a:solidFill>
              <a:latin typeface="+mn-lt"/>
            </a:endParaRPr>
          </a:p>
          <a:p>
            <a:pPr eaLnBrk="1" hangingPunct="1">
              <a:lnSpc>
                <a:spcPct val="90000"/>
              </a:lnSpc>
              <a:buFont typeface="Arial" pitchFamily="34" charset="0"/>
              <a:buChar char="•"/>
            </a:pPr>
            <a:r>
              <a:rPr lang="en-US" sz="2400" u="sng" dirty="0">
                <a:solidFill>
                  <a:schemeClr val="tx1"/>
                </a:solidFill>
                <a:latin typeface="+mn-lt"/>
              </a:rPr>
              <a:t>Secure</a:t>
            </a:r>
            <a:r>
              <a:rPr lang="en-US" sz="2400" b="1" dirty="0">
                <a:solidFill>
                  <a:schemeClr val="tx1"/>
                </a:solidFill>
                <a:latin typeface="+mn-lt"/>
              </a:rPr>
              <a:t> </a:t>
            </a:r>
            <a:r>
              <a:rPr lang="en-US" sz="2400" dirty="0">
                <a:solidFill>
                  <a:schemeClr val="tx1"/>
                </a:solidFill>
                <a:latin typeface="+mn-lt"/>
              </a:rPr>
              <a:t>- firmly secured to machine and not easily removed</a:t>
            </a:r>
          </a:p>
          <a:p>
            <a:pPr eaLnBrk="1" hangingPunct="1">
              <a:lnSpc>
                <a:spcPct val="90000"/>
              </a:lnSpc>
              <a:buNone/>
            </a:pPr>
            <a:endParaRPr lang="en-US" sz="2400" u="sng" dirty="0">
              <a:solidFill>
                <a:schemeClr val="tx1"/>
              </a:solidFill>
              <a:latin typeface="+mn-lt"/>
            </a:endParaRPr>
          </a:p>
          <a:p>
            <a:pPr eaLnBrk="1" hangingPunct="1">
              <a:lnSpc>
                <a:spcPct val="90000"/>
              </a:lnSpc>
              <a:buFont typeface="Arial" pitchFamily="34" charset="0"/>
              <a:buChar char="•"/>
            </a:pPr>
            <a:r>
              <a:rPr lang="en-US" sz="2400" u="sng" dirty="0">
                <a:solidFill>
                  <a:schemeClr val="tx1"/>
                </a:solidFill>
                <a:latin typeface="+mn-lt"/>
              </a:rPr>
              <a:t>Protect from falling objects</a:t>
            </a:r>
            <a:r>
              <a:rPr lang="en-US" sz="2400" dirty="0">
                <a:solidFill>
                  <a:schemeClr val="tx1"/>
                </a:solidFill>
                <a:latin typeface="+mn-lt"/>
              </a:rPr>
              <a:t> - ensure that no objects can fall into moving parts</a:t>
            </a:r>
          </a:p>
          <a:p>
            <a:pPr eaLnBrk="1" hangingPunct="1">
              <a:lnSpc>
                <a:spcPct val="90000"/>
              </a:lnSpc>
              <a:buNone/>
            </a:pPr>
            <a:endParaRPr lang="en-US" sz="2400" u="sng" dirty="0">
              <a:solidFill>
                <a:schemeClr val="tx1"/>
              </a:solidFill>
              <a:latin typeface="+mn-lt"/>
            </a:endParaRPr>
          </a:p>
          <a:p>
            <a:pPr eaLnBrk="1" hangingPunct="1">
              <a:lnSpc>
                <a:spcPct val="90000"/>
              </a:lnSpc>
              <a:buFont typeface="Arial" pitchFamily="34" charset="0"/>
              <a:buChar char="•"/>
            </a:pPr>
            <a:r>
              <a:rPr lang="en-US" sz="2400" u="sng" dirty="0">
                <a:solidFill>
                  <a:schemeClr val="tx1"/>
                </a:solidFill>
                <a:latin typeface="+mn-lt"/>
              </a:rPr>
              <a:t>Create no new hazards</a:t>
            </a:r>
            <a:r>
              <a:rPr lang="en-US" sz="2400" dirty="0">
                <a:solidFill>
                  <a:schemeClr val="tx1"/>
                </a:solidFill>
                <a:latin typeface="+mn-lt"/>
              </a:rPr>
              <a:t> - must not have shear points, jagged edges or unfinished surfaces</a:t>
            </a:r>
          </a:p>
          <a:p>
            <a:pPr eaLnBrk="1" hangingPunct="1">
              <a:lnSpc>
                <a:spcPct val="90000"/>
              </a:lnSpc>
              <a:buNone/>
            </a:pPr>
            <a:endParaRPr lang="en-US" sz="2400" u="sng" dirty="0">
              <a:solidFill>
                <a:schemeClr val="tx1"/>
              </a:solidFill>
              <a:latin typeface="+mn-lt"/>
            </a:endParaRPr>
          </a:p>
          <a:p>
            <a:pPr eaLnBrk="1" hangingPunct="1">
              <a:lnSpc>
                <a:spcPct val="90000"/>
              </a:lnSpc>
              <a:buFont typeface="Arial" pitchFamily="34" charset="0"/>
              <a:buChar char="•"/>
            </a:pPr>
            <a:r>
              <a:rPr lang="en-US" sz="2400" u="sng" dirty="0">
                <a:solidFill>
                  <a:schemeClr val="tx1"/>
                </a:solidFill>
                <a:latin typeface="+mn-lt"/>
              </a:rPr>
              <a:t>Create no interference</a:t>
            </a:r>
            <a:r>
              <a:rPr lang="en-US" sz="2400" dirty="0">
                <a:solidFill>
                  <a:schemeClr val="tx1"/>
                </a:solidFill>
                <a:latin typeface="+mn-lt"/>
              </a:rPr>
              <a:t> - must not prevent worker from performing the job quickly and comfortably</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291" name="Rectangle 1027"/>
          <p:cNvSpPr>
            <a:spLocks noGrp="1" noChangeArrowheads="1"/>
          </p:cNvSpPr>
          <p:nvPr>
            <p:ph sz="half" idx="1"/>
          </p:nvPr>
        </p:nvSpPr>
        <p:spPr>
          <a:xfrm>
            <a:off x="514350" y="1303338"/>
            <a:ext cx="4793146" cy="4113212"/>
          </a:xfrm>
        </p:spPr>
        <p:txBody>
          <a:bodyPr/>
          <a:lstStyle/>
          <a:p>
            <a:pPr eaLnBrk="1" hangingPunct="1">
              <a:buFont typeface="Arial" pitchFamily="34" charset="0"/>
              <a:buChar char="•"/>
            </a:pPr>
            <a:r>
              <a:rPr lang="en-US" sz="2600" dirty="0">
                <a:solidFill>
                  <a:schemeClr val="tx1"/>
                </a:solidFill>
                <a:latin typeface="+mn-lt"/>
              </a:rPr>
              <a:t>Guards</a:t>
            </a:r>
          </a:p>
          <a:p>
            <a:pPr lvl="2">
              <a:buFont typeface="Arial" pitchFamily="34" charset="0"/>
              <a:buChar char="•"/>
            </a:pPr>
            <a:r>
              <a:rPr lang="en-US" sz="1700" dirty="0">
                <a:solidFill>
                  <a:schemeClr val="tx1"/>
                </a:solidFill>
                <a:latin typeface="+mn-lt"/>
              </a:rPr>
              <a:t>Fixed</a:t>
            </a:r>
          </a:p>
          <a:p>
            <a:pPr lvl="2">
              <a:buFont typeface="Arial" pitchFamily="34" charset="0"/>
              <a:buChar char="•"/>
            </a:pPr>
            <a:r>
              <a:rPr lang="en-US" sz="1700" dirty="0">
                <a:solidFill>
                  <a:schemeClr val="tx1"/>
                </a:solidFill>
                <a:latin typeface="+mn-lt"/>
              </a:rPr>
              <a:t>Interlocked</a:t>
            </a:r>
          </a:p>
          <a:p>
            <a:pPr lvl="2">
              <a:buFont typeface="Arial" pitchFamily="34" charset="0"/>
              <a:buChar char="•"/>
            </a:pPr>
            <a:r>
              <a:rPr lang="en-US" sz="1700" dirty="0">
                <a:solidFill>
                  <a:schemeClr val="tx1"/>
                </a:solidFill>
                <a:latin typeface="+mn-lt"/>
              </a:rPr>
              <a:t>Moveable/adjustable</a:t>
            </a:r>
          </a:p>
          <a:p>
            <a:pPr lvl="2">
              <a:buFont typeface="Arial" pitchFamily="34" charset="0"/>
              <a:buChar char="•"/>
            </a:pPr>
            <a:r>
              <a:rPr lang="en-US" sz="1700" dirty="0">
                <a:solidFill>
                  <a:schemeClr val="tx1"/>
                </a:solidFill>
                <a:latin typeface="+mn-lt"/>
              </a:rPr>
              <a:t>Self-adjusting</a:t>
            </a:r>
          </a:p>
          <a:p>
            <a:pPr eaLnBrk="1" hangingPunct="1">
              <a:buFont typeface="Arial" pitchFamily="34" charset="0"/>
              <a:buChar char="•"/>
            </a:pPr>
            <a:r>
              <a:rPr lang="en-US" sz="2600" dirty="0">
                <a:solidFill>
                  <a:schemeClr val="tx1"/>
                </a:solidFill>
                <a:latin typeface="+mn-lt"/>
              </a:rPr>
              <a:t>Devices</a:t>
            </a:r>
          </a:p>
          <a:p>
            <a:pPr lvl="2">
              <a:buFont typeface="Arial" pitchFamily="34" charset="0"/>
              <a:buChar char="•"/>
            </a:pPr>
            <a:r>
              <a:rPr lang="en-US" sz="1700" dirty="0">
                <a:solidFill>
                  <a:schemeClr val="tx1"/>
                </a:solidFill>
                <a:latin typeface="+mn-lt"/>
              </a:rPr>
              <a:t>Presence sensing</a:t>
            </a:r>
          </a:p>
          <a:p>
            <a:pPr lvl="2">
              <a:buFont typeface="Arial" pitchFamily="34" charset="0"/>
              <a:buChar char="•"/>
            </a:pPr>
            <a:r>
              <a:rPr lang="en-US" sz="1700" dirty="0">
                <a:solidFill>
                  <a:schemeClr val="tx1"/>
                </a:solidFill>
                <a:latin typeface="+mn-lt"/>
              </a:rPr>
              <a:t>Safety controls (tripwire cable, two-hand control, etc.)</a:t>
            </a:r>
          </a:p>
          <a:p>
            <a:pPr lvl="2">
              <a:buFont typeface="Arial" pitchFamily="34" charset="0"/>
              <a:buChar char="•"/>
            </a:pPr>
            <a:r>
              <a:rPr lang="en-US" sz="1700" dirty="0">
                <a:solidFill>
                  <a:schemeClr val="tx1"/>
                </a:solidFill>
                <a:latin typeface="+mn-lt"/>
              </a:rPr>
              <a:t>Gates</a:t>
            </a:r>
          </a:p>
        </p:txBody>
      </p:sp>
      <p:sp>
        <p:nvSpPr>
          <p:cNvPr id="12292" name="Rectangle 1028"/>
          <p:cNvSpPr>
            <a:spLocks noGrp="1" noChangeArrowheads="1"/>
          </p:cNvSpPr>
          <p:nvPr>
            <p:ph sz="half" idx="2"/>
          </p:nvPr>
        </p:nvSpPr>
        <p:spPr>
          <a:xfrm>
            <a:off x="5208104" y="1320800"/>
            <a:ext cx="3616809" cy="4114800"/>
          </a:xfrm>
        </p:spPr>
        <p:txBody>
          <a:bodyPr/>
          <a:lstStyle/>
          <a:p>
            <a:pPr eaLnBrk="1" hangingPunct="1">
              <a:buFont typeface="Arial" pitchFamily="34" charset="0"/>
              <a:buChar char="•"/>
            </a:pPr>
            <a:r>
              <a:rPr lang="en-US" sz="2600" dirty="0">
                <a:solidFill>
                  <a:schemeClr val="tx1"/>
                </a:solidFill>
                <a:latin typeface="+mn-lt"/>
              </a:rPr>
              <a:t>Location/distance</a:t>
            </a:r>
          </a:p>
          <a:p>
            <a:pPr eaLnBrk="1" hangingPunct="1">
              <a:buFont typeface="Arial" pitchFamily="34" charset="0"/>
              <a:buChar char="•"/>
            </a:pPr>
            <a:endParaRPr lang="en-US" sz="2100" dirty="0">
              <a:solidFill>
                <a:schemeClr val="tx1"/>
              </a:solidFill>
              <a:latin typeface="+mn-lt"/>
            </a:endParaRPr>
          </a:p>
          <a:p>
            <a:pPr eaLnBrk="1" hangingPunct="1">
              <a:buFont typeface="Arial" pitchFamily="34" charset="0"/>
              <a:buChar char="•"/>
            </a:pPr>
            <a:r>
              <a:rPr lang="en-US" sz="2600" dirty="0">
                <a:solidFill>
                  <a:schemeClr val="tx1"/>
                </a:solidFill>
                <a:latin typeface="+mn-lt"/>
              </a:rPr>
              <a:t>Miscellaneous aids</a:t>
            </a:r>
          </a:p>
          <a:p>
            <a:pPr lvl="2">
              <a:buFont typeface="Arial" pitchFamily="34" charset="0"/>
              <a:buChar char="•"/>
            </a:pPr>
            <a:r>
              <a:rPr lang="en-US" sz="1700" dirty="0">
                <a:latin typeface="+mn-lt"/>
              </a:rPr>
              <a:t>A</a:t>
            </a:r>
            <a:r>
              <a:rPr lang="en-US" sz="1700" dirty="0">
                <a:solidFill>
                  <a:schemeClr val="tx1"/>
                </a:solidFill>
                <a:latin typeface="+mn-lt"/>
              </a:rPr>
              <a:t>wareness barriers</a:t>
            </a:r>
          </a:p>
          <a:p>
            <a:pPr lvl="2">
              <a:buFont typeface="Arial" pitchFamily="34" charset="0"/>
              <a:buChar char="•"/>
            </a:pPr>
            <a:r>
              <a:rPr lang="en-US" sz="1700" dirty="0">
                <a:solidFill>
                  <a:schemeClr val="tx1"/>
                </a:solidFill>
                <a:latin typeface="+mn-lt"/>
              </a:rPr>
              <a:t>Protective shields</a:t>
            </a:r>
          </a:p>
        </p:txBody>
      </p:sp>
      <p:sp>
        <p:nvSpPr>
          <p:cNvPr id="12290" name="Rectangle 1026"/>
          <p:cNvSpPr>
            <a:spLocks noGrp="1" noChangeArrowheads="1"/>
          </p:cNvSpPr>
          <p:nvPr>
            <p:ph type="title"/>
          </p:nvPr>
        </p:nvSpPr>
        <p:spPr>
          <a:xfrm>
            <a:off x="685800" y="38100"/>
            <a:ext cx="7772400" cy="1143000"/>
          </a:xfrm>
        </p:spPr>
        <p:txBody>
          <a:bodyPr>
            <a:normAutofit/>
          </a:bodyPr>
          <a:lstStyle/>
          <a:p>
            <a:pPr eaLnBrk="1" hangingPunct="1"/>
            <a:r>
              <a:rPr lang="en-US" sz="3600" dirty="0">
                <a:solidFill>
                  <a:schemeClr val="tx1"/>
                </a:solidFill>
                <a:latin typeface="+mn-lt"/>
              </a:rPr>
              <a:t>Methods of Machine Safeguarding</a:t>
            </a:r>
          </a:p>
        </p:txBody>
      </p:sp>
    </p:spTree>
  </p:cSld>
  <p:clrMapOvr>
    <a:overrideClrMapping bg1="lt1" tx1="dk1" bg2="lt2" tx2="dk2" accent1="accent1" accent2="accent2" accent3="accent3" accent4="accent4" accent5="accent5" accent6="accent6" hlink="hlink" folHlink="folHlink"/>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6.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7.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187</TotalTime>
  <Words>3927</Words>
  <Application>Microsoft Office PowerPoint</Application>
  <PresentationFormat>On-screen Show (4:3)</PresentationFormat>
  <Paragraphs>542</Paragraphs>
  <Slides>59</Slides>
  <Notes>57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59</vt:i4>
      </vt:variant>
    </vt:vector>
  </HeadingPairs>
  <TitlesOfParts>
    <vt:vector size="71" baseType="lpstr">
      <vt:lpstr>Arial</vt:lpstr>
      <vt:lpstr>Calibri</vt:lpstr>
      <vt:lpstr>CommonBullets</vt:lpstr>
      <vt:lpstr>Helvetica</vt:lpstr>
      <vt:lpstr>Lucida Sans Unicode</vt:lpstr>
      <vt:lpstr>Times New Roman</vt:lpstr>
      <vt:lpstr>Verdana</vt:lpstr>
      <vt:lpstr>Wingdings</vt:lpstr>
      <vt:lpstr>Wingdings 2</vt:lpstr>
      <vt:lpstr>Wingdings 3</vt:lpstr>
      <vt:lpstr>ヒラギノ角ゴ Pro W3</vt:lpstr>
      <vt:lpstr>Concourse</vt:lpstr>
      <vt:lpstr>Amputation Prevention Training  </vt:lpstr>
      <vt:lpstr>Machine Guarding</vt:lpstr>
      <vt:lpstr>Causes of Machine Accidents</vt:lpstr>
      <vt:lpstr>Where Machine Hazards Occur</vt:lpstr>
      <vt:lpstr>Point of Operation</vt:lpstr>
      <vt:lpstr>Rotating Parts</vt:lpstr>
      <vt:lpstr>In-Running Nip Points</vt:lpstr>
      <vt:lpstr>Requirements for Safeguards</vt:lpstr>
      <vt:lpstr>Methods of Machine Safeguarding</vt:lpstr>
      <vt:lpstr>Fixed Guard</vt:lpstr>
      <vt:lpstr>Interlocked Guards</vt:lpstr>
      <vt:lpstr>Moveable Guard</vt:lpstr>
      <vt:lpstr>Trip Wire/Cables</vt:lpstr>
      <vt:lpstr>Two-Hand Control</vt:lpstr>
      <vt:lpstr>Gate</vt:lpstr>
      <vt:lpstr>Guarding by Location/Distance</vt:lpstr>
      <vt:lpstr>Power-Transmission Apparatus</vt:lpstr>
      <vt:lpstr>Machine Safety Responsibilities</vt:lpstr>
      <vt:lpstr>Training </vt:lpstr>
      <vt:lpstr>Summary</vt:lpstr>
      <vt:lpstr>Lockout/Tagout</vt:lpstr>
      <vt:lpstr>Hazardous Energy Control</vt:lpstr>
      <vt:lpstr>Lockout/Tagout</vt:lpstr>
      <vt:lpstr>Application</vt:lpstr>
      <vt:lpstr>Modes of Operations</vt:lpstr>
      <vt:lpstr>Production Mode</vt:lpstr>
      <vt:lpstr>Service and Maintenance Mode</vt:lpstr>
      <vt:lpstr>Minor Service Mode</vt:lpstr>
      <vt:lpstr>Minor Service </vt:lpstr>
      <vt:lpstr>Energy Types</vt:lpstr>
      <vt:lpstr>Energy Hazards</vt:lpstr>
      <vt:lpstr>Individual Lockout Procedures</vt:lpstr>
      <vt:lpstr>Energy Control Procedure</vt:lpstr>
      <vt:lpstr>Lock Requirements</vt:lpstr>
      <vt:lpstr>Tag Requirements</vt:lpstr>
      <vt:lpstr>Group Lockout Procedures</vt:lpstr>
      <vt:lpstr>Restoring Equipment to Service</vt:lpstr>
      <vt:lpstr>Unauthorized Lock Removal</vt:lpstr>
      <vt:lpstr>Employee Roles</vt:lpstr>
      <vt:lpstr>Training is Required…</vt:lpstr>
      <vt:lpstr>Annual Reviews</vt:lpstr>
      <vt:lpstr>Summary</vt:lpstr>
      <vt:lpstr>Safe Work Practices</vt:lpstr>
      <vt:lpstr>Benefits of Safe Work Practices</vt:lpstr>
      <vt:lpstr>Major Elements</vt:lpstr>
      <vt:lpstr>Management Commitment and Employee Involvement</vt:lpstr>
      <vt:lpstr>Policy and Goals</vt:lpstr>
      <vt:lpstr>Employee Involvement</vt:lpstr>
      <vt:lpstr>Responsibility</vt:lpstr>
      <vt:lpstr>Worksite Analysis</vt:lpstr>
      <vt:lpstr>Baseline Survey </vt:lpstr>
      <vt:lpstr>Safety Inspections</vt:lpstr>
      <vt:lpstr>Additional Worksite Analysis</vt:lpstr>
      <vt:lpstr>Hazard Prevention and Control</vt:lpstr>
      <vt:lpstr>Controlling the Hazards</vt:lpstr>
      <vt:lpstr>Safety Training</vt:lpstr>
      <vt:lpstr>Safety Orientation</vt:lpstr>
      <vt:lpstr>Supervisor Responsibilities</vt:lpstr>
      <vt:lpstr>Summary</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Amputation Prevention Training</dc:title>
  <dc:creator>Rick</dc:creator>
  <cp:lastModifiedBy>Allison Lundy</cp:lastModifiedBy>
  <cp:revision>28</cp:revision>
  <dcterms:created xsi:type="dcterms:W3CDTF">2016-07-03T14:57:44Z</dcterms:created>
  <dcterms:modified xsi:type="dcterms:W3CDTF">2016-07-18T19:16:36Z</dcterms:modified>
</cp:coreProperties>
</file>